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90" r:id="rId13"/>
    <p:sldId id="292" r:id="rId14"/>
    <p:sldId id="291" r:id="rId15"/>
    <p:sldId id="268" r:id="rId16"/>
    <p:sldId id="269" r:id="rId17"/>
    <p:sldId id="273" r:id="rId18"/>
    <p:sldId id="284" r:id="rId19"/>
    <p:sldId id="270" r:id="rId20"/>
    <p:sldId id="272" r:id="rId21"/>
    <p:sldId id="285" r:id="rId22"/>
    <p:sldId id="286" r:id="rId23"/>
    <p:sldId id="275" r:id="rId24"/>
    <p:sldId id="276" r:id="rId25"/>
    <p:sldId id="279" r:id="rId26"/>
    <p:sldId id="281" r:id="rId27"/>
    <p:sldId id="282" r:id="rId28"/>
    <p:sldId id="277" r:id="rId29"/>
    <p:sldId id="278" r:id="rId30"/>
    <p:sldId id="287" r:id="rId31"/>
    <p:sldId id="283" r:id="rId32"/>
    <p:sldId id="280" r:id="rId33"/>
    <p:sldId id="289" r:id="rId34"/>
    <p:sldId id="293" r:id="rId35"/>
    <p:sldId id="294" r:id="rId36"/>
    <p:sldId id="295" r:id="rId37"/>
    <p:sldId id="296" r:id="rId38"/>
    <p:sldId id="297" r:id="rId39"/>
    <p:sldId id="298" r:id="rId40"/>
    <p:sldId id="299" r:id="rId41"/>
    <p:sldId id="300" r:id="rId42"/>
    <p:sldId id="301" r:id="rId43"/>
    <p:sldId id="314" r:id="rId44"/>
    <p:sldId id="302" r:id="rId45"/>
    <p:sldId id="303" r:id="rId46"/>
    <p:sldId id="305" r:id="rId47"/>
    <p:sldId id="304" r:id="rId48"/>
    <p:sldId id="306" r:id="rId49"/>
    <p:sldId id="307" r:id="rId50"/>
    <p:sldId id="308" r:id="rId51"/>
    <p:sldId id="309" r:id="rId52"/>
    <p:sldId id="311" r:id="rId53"/>
    <p:sldId id="313" r:id="rId54"/>
    <p:sldId id="312" r:id="rId55"/>
    <p:sldId id="310" r:id="rId56"/>
    <p:sldId id="315" r:id="rId57"/>
    <p:sldId id="318" r:id="rId58"/>
    <p:sldId id="316" r:id="rId59"/>
    <p:sldId id="317" r:id="rId60"/>
    <p:sldId id="319" r:id="rId61"/>
    <p:sldId id="320" r:id="rId62"/>
    <p:sldId id="321" r:id="rId63"/>
    <p:sldId id="322" r:id="rId64"/>
    <p:sldId id="323" r:id="rId65"/>
    <p:sldId id="326" r:id="rId66"/>
    <p:sldId id="328" r:id="rId67"/>
    <p:sldId id="324" r:id="rId68"/>
    <p:sldId id="329" r:id="rId69"/>
    <p:sldId id="325" r:id="rId70"/>
    <p:sldId id="327" r:id="rId71"/>
    <p:sldId id="330" r:id="rId72"/>
    <p:sldId id="334" r:id="rId73"/>
    <p:sldId id="331" r:id="rId74"/>
    <p:sldId id="332" r:id="rId75"/>
    <p:sldId id="33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4BD4F-D7DD-3A4A-927F-F334B40920F3}">
          <p14:sldIdLst>
            <p14:sldId id="256"/>
            <p14:sldId id="257"/>
            <p14:sldId id="258"/>
            <p14:sldId id="259"/>
            <p14:sldId id="260"/>
            <p14:sldId id="262"/>
            <p14:sldId id="263"/>
            <p14:sldId id="264"/>
            <p14:sldId id="265"/>
            <p14:sldId id="266"/>
            <p14:sldId id="267"/>
            <p14:sldId id="290"/>
            <p14:sldId id="292"/>
            <p14:sldId id="291"/>
          </p14:sldIdLst>
        </p14:section>
        <p14:section name="Cartesian Sims" id="{3FD47A47-AF1D-284A-9FD1-09A16D2502C1}">
          <p14:sldIdLst>
            <p14:sldId id="268"/>
            <p14:sldId id="269"/>
            <p14:sldId id="273"/>
            <p14:sldId id="284"/>
            <p14:sldId id="270"/>
            <p14:sldId id="272"/>
          </p14:sldIdLst>
        </p14:section>
        <p14:section name="Cylindrical Sims" id="{0A3CD176-AC99-2449-B0B9-0A6D0704404D}">
          <p14:sldIdLst>
            <p14:sldId id="285"/>
            <p14:sldId id="286"/>
            <p14:sldId id="275"/>
            <p14:sldId id="276"/>
            <p14:sldId id="279"/>
            <p14:sldId id="281"/>
            <p14:sldId id="282"/>
            <p14:sldId id="277"/>
            <p14:sldId id="278"/>
            <p14:sldId id="287"/>
            <p14:sldId id="283"/>
            <p14:sldId id="280"/>
            <p14:sldId id="289"/>
            <p14:sldId id="293"/>
            <p14:sldId id="294"/>
          </p14:sldIdLst>
        </p14:section>
        <p14:section name="comparing with theories" id="{D3C06FE8-058F-1A43-920C-1A6354B81F8F}">
          <p14:sldIdLst>
            <p14:sldId id="295"/>
            <p14:sldId id="296"/>
            <p14:sldId id="297"/>
            <p14:sldId id="298"/>
          </p14:sldIdLst>
        </p14:section>
        <p14:section name="Potter and Piriz equations" id="{07C2C5CA-C626-8A4F-A834-38661ABC25FA}">
          <p14:sldIdLst>
            <p14:sldId id="299"/>
            <p14:sldId id="300"/>
          </p14:sldIdLst>
        </p14:section>
        <p14:section name="chicagoTest" id="{E6949559-750C-3F4A-BC02-4869775AB09D}">
          <p14:sldIdLst>
            <p14:sldId id="301"/>
            <p14:sldId id="314"/>
            <p14:sldId id="302"/>
            <p14:sldId id="303"/>
            <p14:sldId id="305"/>
            <p14:sldId id="304"/>
            <p14:sldId id="306"/>
            <p14:sldId id="307"/>
            <p14:sldId id="308"/>
            <p14:sldId id="309"/>
            <p14:sldId id="311"/>
            <p14:sldId id="313"/>
            <p14:sldId id="312"/>
            <p14:sldId id="310"/>
            <p14:sldId id="315"/>
            <p14:sldId id="318"/>
            <p14:sldId id="316"/>
            <p14:sldId id="317"/>
            <p14:sldId id="319"/>
            <p14:sldId id="320"/>
            <p14:sldId id="321"/>
            <p14:sldId id="322"/>
            <p14:sldId id="323"/>
            <p14:sldId id="326"/>
            <p14:sldId id="328"/>
            <p14:sldId id="324"/>
            <p14:sldId id="329"/>
            <p14:sldId id="325"/>
            <p14:sldId id="327"/>
            <p14:sldId id="330"/>
            <p14:sldId id="334"/>
            <p14:sldId id="331"/>
            <p14:sldId id="332"/>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73"/>
    <p:restoredTop sz="94586"/>
  </p:normalViewPr>
  <p:slideViewPr>
    <p:cSldViewPr snapToGrid="0" snapToObjects="1">
      <p:cViewPr varScale="1">
        <p:scale>
          <a:sx n="120" d="100"/>
          <a:sy n="120" d="100"/>
        </p:scale>
        <p:origin x="175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F99E-BC18-844B-9F77-E2652A2AE8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8A6766-0A38-D24A-808B-540C52186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734F22-B46F-1144-AEB9-1D76128FA5C2}"/>
              </a:ext>
            </a:extLst>
          </p:cNvPr>
          <p:cNvSpPr>
            <a:spLocks noGrp="1"/>
          </p:cNvSpPr>
          <p:nvPr>
            <p:ph type="dt" sz="half" idx="10"/>
          </p:nvPr>
        </p:nvSpPr>
        <p:spPr/>
        <p:txBody>
          <a:bodyPr/>
          <a:lstStyle/>
          <a:p>
            <a:fld id="{FFBC1972-03B5-E145-A8E8-38CD71105AF8}" type="datetimeFigureOut">
              <a:rPr lang="en-US" smtClean="0"/>
              <a:t>5/15/19</a:t>
            </a:fld>
            <a:endParaRPr lang="en-US"/>
          </a:p>
        </p:txBody>
      </p:sp>
      <p:sp>
        <p:nvSpPr>
          <p:cNvPr id="5" name="Footer Placeholder 4">
            <a:extLst>
              <a:ext uri="{FF2B5EF4-FFF2-40B4-BE49-F238E27FC236}">
                <a16:creationId xmlns:a16="http://schemas.microsoft.com/office/drawing/2014/main" id="{C887E57D-82AE-A34D-A90D-AB849E0B9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1D997-BA4C-EE47-92ED-A46AA5ECAD5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92982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F23D-8BF3-1544-826E-FDD88AC208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3D26B-3AED-624F-B60A-B815CF677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AED8E-79B1-2947-8B79-F624F7FF9B7A}"/>
              </a:ext>
            </a:extLst>
          </p:cNvPr>
          <p:cNvSpPr>
            <a:spLocks noGrp="1"/>
          </p:cNvSpPr>
          <p:nvPr>
            <p:ph type="dt" sz="half" idx="10"/>
          </p:nvPr>
        </p:nvSpPr>
        <p:spPr/>
        <p:txBody>
          <a:bodyPr/>
          <a:lstStyle/>
          <a:p>
            <a:fld id="{FFBC1972-03B5-E145-A8E8-38CD71105AF8}" type="datetimeFigureOut">
              <a:rPr lang="en-US" smtClean="0"/>
              <a:t>5/15/19</a:t>
            </a:fld>
            <a:endParaRPr lang="en-US"/>
          </a:p>
        </p:txBody>
      </p:sp>
      <p:sp>
        <p:nvSpPr>
          <p:cNvPr id="5" name="Footer Placeholder 4">
            <a:extLst>
              <a:ext uri="{FF2B5EF4-FFF2-40B4-BE49-F238E27FC236}">
                <a16:creationId xmlns:a16="http://schemas.microsoft.com/office/drawing/2014/main" id="{45ED25F1-7368-2848-96CF-D8EAC2D88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C5504-8F6C-C940-A73E-5A2D6C17DCF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4265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0D406-3C80-C54A-A6CF-255E4594A7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6773F0-905F-7F43-B824-123B32110B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773A5-013C-FF4B-82EF-90D9E0B8E87B}"/>
              </a:ext>
            </a:extLst>
          </p:cNvPr>
          <p:cNvSpPr>
            <a:spLocks noGrp="1"/>
          </p:cNvSpPr>
          <p:nvPr>
            <p:ph type="dt" sz="half" idx="10"/>
          </p:nvPr>
        </p:nvSpPr>
        <p:spPr/>
        <p:txBody>
          <a:bodyPr/>
          <a:lstStyle/>
          <a:p>
            <a:fld id="{FFBC1972-03B5-E145-A8E8-38CD71105AF8}" type="datetimeFigureOut">
              <a:rPr lang="en-US" smtClean="0"/>
              <a:t>5/15/19</a:t>
            </a:fld>
            <a:endParaRPr lang="en-US"/>
          </a:p>
        </p:txBody>
      </p:sp>
      <p:sp>
        <p:nvSpPr>
          <p:cNvPr id="5" name="Footer Placeholder 4">
            <a:extLst>
              <a:ext uri="{FF2B5EF4-FFF2-40B4-BE49-F238E27FC236}">
                <a16:creationId xmlns:a16="http://schemas.microsoft.com/office/drawing/2014/main" id="{492330D1-E5D6-6A40-BBF4-0369A852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FB457-B277-FA43-B80B-A0B24986A98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3210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A8D3-D779-8D49-8D1A-E738A522C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4DCCF-67A5-5840-9A61-CD56700B0A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322AA-84BE-1441-9CF3-E101008AB5E1}"/>
              </a:ext>
            </a:extLst>
          </p:cNvPr>
          <p:cNvSpPr>
            <a:spLocks noGrp="1"/>
          </p:cNvSpPr>
          <p:nvPr>
            <p:ph type="dt" sz="half" idx="10"/>
          </p:nvPr>
        </p:nvSpPr>
        <p:spPr/>
        <p:txBody>
          <a:bodyPr/>
          <a:lstStyle/>
          <a:p>
            <a:fld id="{FFBC1972-03B5-E145-A8E8-38CD71105AF8}" type="datetimeFigureOut">
              <a:rPr lang="en-US" smtClean="0"/>
              <a:t>5/15/19</a:t>
            </a:fld>
            <a:endParaRPr lang="en-US"/>
          </a:p>
        </p:txBody>
      </p:sp>
      <p:sp>
        <p:nvSpPr>
          <p:cNvPr id="5" name="Footer Placeholder 4">
            <a:extLst>
              <a:ext uri="{FF2B5EF4-FFF2-40B4-BE49-F238E27FC236}">
                <a16:creationId xmlns:a16="http://schemas.microsoft.com/office/drawing/2014/main" id="{6341E1B5-186C-6543-A2D6-CF9424E67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7F028-DD1C-534E-9C65-1EC531DEADE1}"/>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56923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90C0-5D67-4349-887F-EC7A48396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BBBB4B-9D8A-6F4B-882C-AEC12610FD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13CE47-8BA5-A444-A983-2765784C15D4}"/>
              </a:ext>
            </a:extLst>
          </p:cNvPr>
          <p:cNvSpPr>
            <a:spLocks noGrp="1"/>
          </p:cNvSpPr>
          <p:nvPr>
            <p:ph type="dt" sz="half" idx="10"/>
          </p:nvPr>
        </p:nvSpPr>
        <p:spPr/>
        <p:txBody>
          <a:bodyPr/>
          <a:lstStyle/>
          <a:p>
            <a:fld id="{FFBC1972-03B5-E145-A8E8-38CD71105AF8}" type="datetimeFigureOut">
              <a:rPr lang="en-US" smtClean="0"/>
              <a:t>5/15/19</a:t>
            </a:fld>
            <a:endParaRPr lang="en-US"/>
          </a:p>
        </p:txBody>
      </p:sp>
      <p:sp>
        <p:nvSpPr>
          <p:cNvPr id="5" name="Footer Placeholder 4">
            <a:extLst>
              <a:ext uri="{FF2B5EF4-FFF2-40B4-BE49-F238E27FC236}">
                <a16:creationId xmlns:a16="http://schemas.microsoft.com/office/drawing/2014/main" id="{25D6BAF6-B3A6-E643-BB14-7CB3D1087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F2D-3DEF-9C46-82AF-0B60D3FAFAA3}"/>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737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34DF-7DB7-7846-B8CA-EA6A4A4B63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B87BFC-B167-7140-A36C-22C1AB7FA8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AA05FC-1440-474C-B751-87BF0CACD3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0219DA-1276-E041-97E9-FDBF0AE0FBB3}"/>
              </a:ext>
            </a:extLst>
          </p:cNvPr>
          <p:cNvSpPr>
            <a:spLocks noGrp="1"/>
          </p:cNvSpPr>
          <p:nvPr>
            <p:ph type="dt" sz="half" idx="10"/>
          </p:nvPr>
        </p:nvSpPr>
        <p:spPr/>
        <p:txBody>
          <a:bodyPr/>
          <a:lstStyle/>
          <a:p>
            <a:fld id="{FFBC1972-03B5-E145-A8E8-38CD71105AF8}" type="datetimeFigureOut">
              <a:rPr lang="en-US" smtClean="0"/>
              <a:t>5/15/19</a:t>
            </a:fld>
            <a:endParaRPr lang="en-US"/>
          </a:p>
        </p:txBody>
      </p:sp>
      <p:sp>
        <p:nvSpPr>
          <p:cNvPr id="6" name="Footer Placeholder 5">
            <a:extLst>
              <a:ext uri="{FF2B5EF4-FFF2-40B4-BE49-F238E27FC236}">
                <a16:creationId xmlns:a16="http://schemas.microsoft.com/office/drawing/2014/main" id="{8B2B1B45-F9D2-9040-AD41-0D8712D0D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7572D-F74D-B640-A6D2-F0AA492147F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68022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3084-6F55-154A-901C-2DD03E2BEA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3C93B0-5A83-9D4E-B896-5CA74E98D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DE7223-F75D-844B-9069-B916EE2CC6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3CE307-4D73-F544-8E5F-5F9C7D8DE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02B3A0-8A1E-1747-AB02-486014953D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16B09-A6F1-9A41-AE17-58F43150C35A}"/>
              </a:ext>
            </a:extLst>
          </p:cNvPr>
          <p:cNvSpPr>
            <a:spLocks noGrp="1"/>
          </p:cNvSpPr>
          <p:nvPr>
            <p:ph type="dt" sz="half" idx="10"/>
          </p:nvPr>
        </p:nvSpPr>
        <p:spPr/>
        <p:txBody>
          <a:bodyPr/>
          <a:lstStyle/>
          <a:p>
            <a:fld id="{FFBC1972-03B5-E145-A8E8-38CD71105AF8}" type="datetimeFigureOut">
              <a:rPr lang="en-US" smtClean="0"/>
              <a:t>5/15/19</a:t>
            </a:fld>
            <a:endParaRPr lang="en-US"/>
          </a:p>
        </p:txBody>
      </p:sp>
      <p:sp>
        <p:nvSpPr>
          <p:cNvPr id="8" name="Footer Placeholder 7">
            <a:extLst>
              <a:ext uri="{FF2B5EF4-FFF2-40B4-BE49-F238E27FC236}">
                <a16:creationId xmlns:a16="http://schemas.microsoft.com/office/drawing/2014/main" id="{0E1D1EB5-D521-D240-8DF7-E9568B79A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A460EB-1B60-7247-A077-CE1D6238782C}"/>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111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16F7-B661-FF41-A297-85F03767AF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EFE1B3-3726-294E-802C-8B479C1FD772}"/>
              </a:ext>
            </a:extLst>
          </p:cNvPr>
          <p:cNvSpPr>
            <a:spLocks noGrp="1"/>
          </p:cNvSpPr>
          <p:nvPr>
            <p:ph type="dt" sz="half" idx="10"/>
          </p:nvPr>
        </p:nvSpPr>
        <p:spPr/>
        <p:txBody>
          <a:bodyPr/>
          <a:lstStyle/>
          <a:p>
            <a:fld id="{FFBC1972-03B5-E145-A8E8-38CD71105AF8}" type="datetimeFigureOut">
              <a:rPr lang="en-US" smtClean="0"/>
              <a:t>5/15/19</a:t>
            </a:fld>
            <a:endParaRPr lang="en-US"/>
          </a:p>
        </p:txBody>
      </p:sp>
      <p:sp>
        <p:nvSpPr>
          <p:cNvPr id="4" name="Footer Placeholder 3">
            <a:extLst>
              <a:ext uri="{FF2B5EF4-FFF2-40B4-BE49-F238E27FC236}">
                <a16:creationId xmlns:a16="http://schemas.microsoft.com/office/drawing/2014/main" id="{389FD387-D8CC-7F40-A45F-415DE10AD2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1E347-C189-AF4B-B2B2-EACFCF6F4CEF}"/>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242528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615ED-1578-6247-B5BF-348A17F7F5FC}"/>
              </a:ext>
            </a:extLst>
          </p:cNvPr>
          <p:cNvSpPr>
            <a:spLocks noGrp="1"/>
          </p:cNvSpPr>
          <p:nvPr>
            <p:ph type="dt" sz="half" idx="10"/>
          </p:nvPr>
        </p:nvSpPr>
        <p:spPr/>
        <p:txBody>
          <a:bodyPr/>
          <a:lstStyle/>
          <a:p>
            <a:fld id="{FFBC1972-03B5-E145-A8E8-38CD71105AF8}" type="datetimeFigureOut">
              <a:rPr lang="en-US" smtClean="0"/>
              <a:t>5/15/19</a:t>
            </a:fld>
            <a:endParaRPr lang="en-US"/>
          </a:p>
        </p:txBody>
      </p:sp>
      <p:sp>
        <p:nvSpPr>
          <p:cNvPr id="3" name="Footer Placeholder 2">
            <a:extLst>
              <a:ext uri="{FF2B5EF4-FFF2-40B4-BE49-F238E27FC236}">
                <a16:creationId xmlns:a16="http://schemas.microsoft.com/office/drawing/2014/main" id="{D48B8EBD-B406-1048-8F50-CBC8E6087D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3BBD6C-F6C2-784C-9BA3-1DFF0D91A4D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1072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E99A-BA6F-3C4E-BCC2-69933B080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60EDC4-AD13-2E4E-A079-37D7C2C7D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7E697B-FBBF-DF47-AD38-917FA3EFE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5A72A6-8E45-6F40-9F59-29DF0B9CAC97}"/>
              </a:ext>
            </a:extLst>
          </p:cNvPr>
          <p:cNvSpPr>
            <a:spLocks noGrp="1"/>
          </p:cNvSpPr>
          <p:nvPr>
            <p:ph type="dt" sz="half" idx="10"/>
          </p:nvPr>
        </p:nvSpPr>
        <p:spPr/>
        <p:txBody>
          <a:bodyPr/>
          <a:lstStyle/>
          <a:p>
            <a:fld id="{FFBC1972-03B5-E145-A8E8-38CD71105AF8}" type="datetimeFigureOut">
              <a:rPr lang="en-US" smtClean="0"/>
              <a:t>5/15/19</a:t>
            </a:fld>
            <a:endParaRPr lang="en-US"/>
          </a:p>
        </p:txBody>
      </p:sp>
      <p:sp>
        <p:nvSpPr>
          <p:cNvPr id="6" name="Footer Placeholder 5">
            <a:extLst>
              <a:ext uri="{FF2B5EF4-FFF2-40B4-BE49-F238E27FC236}">
                <a16:creationId xmlns:a16="http://schemas.microsoft.com/office/drawing/2014/main" id="{E2046929-9DBE-0743-BAF2-0E7CDA70AE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59016-0511-FB46-8D34-B32FE2F7CFE6}"/>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57552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01A1-B563-8143-BB01-DDA42174C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CCAE73-E246-9E40-B5F6-50C07BBB7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E31F0-75DB-FD4C-AA15-F6DEC6469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3B7C30-D292-E449-BBEC-F6179096C928}"/>
              </a:ext>
            </a:extLst>
          </p:cNvPr>
          <p:cNvSpPr>
            <a:spLocks noGrp="1"/>
          </p:cNvSpPr>
          <p:nvPr>
            <p:ph type="dt" sz="half" idx="10"/>
          </p:nvPr>
        </p:nvSpPr>
        <p:spPr/>
        <p:txBody>
          <a:bodyPr/>
          <a:lstStyle/>
          <a:p>
            <a:fld id="{FFBC1972-03B5-E145-A8E8-38CD71105AF8}" type="datetimeFigureOut">
              <a:rPr lang="en-US" smtClean="0"/>
              <a:t>5/15/19</a:t>
            </a:fld>
            <a:endParaRPr lang="en-US"/>
          </a:p>
        </p:txBody>
      </p:sp>
      <p:sp>
        <p:nvSpPr>
          <p:cNvPr id="6" name="Footer Placeholder 5">
            <a:extLst>
              <a:ext uri="{FF2B5EF4-FFF2-40B4-BE49-F238E27FC236}">
                <a16:creationId xmlns:a16="http://schemas.microsoft.com/office/drawing/2014/main" id="{776188A5-7E4A-FF4D-BFAB-AD62ECD18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0AF32-9A3E-2F4B-B51F-1FDB33B66D19}"/>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6463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9482A3-BDBD-A24C-8733-82D470412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FB968-C669-E242-8EA2-B2CA3B6DE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4EDDC-7D1C-3A45-AEB7-14727A124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C1972-03B5-E145-A8E8-38CD71105AF8}" type="datetimeFigureOut">
              <a:rPr lang="en-US" smtClean="0"/>
              <a:t>5/15/19</a:t>
            </a:fld>
            <a:endParaRPr lang="en-US"/>
          </a:p>
        </p:txBody>
      </p:sp>
      <p:sp>
        <p:nvSpPr>
          <p:cNvPr id="5" name="Footer Placeholder 4">
            <a:extLst>
              <a:ext uri="{FF2B5EF4-FFF2-40B4-BE49-F238E27FC236}">
                <a16:creationId xmlns:a16="http://schemas.microsoft.com/office/drawing/2014/main" id="{68C6CF1B-2547-A243-A622-8C751C1C02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EBD3D2-4244-4F45-8E36-CA1421679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ADB20-630B-AE48-BD73-9C3A235CF6E2}" type="slidenum">
              <a:rPr lang="en-US" smtClean="0"/>
              <a:t>‹#›</a:t>
            </a:fld>
            <a:endParaRPr lang="en-US"/>
          </a:p>
        </p:txBody>
      </p:sp>
    </p:spTree>
    <p:extLst>
      <p:ext uri="{BB962C8B-B14F-4D97-AF65-F5344CB8AC3E}">
        <p14:creationId xmlns:p14="http://schemas.microsoft.com/office/powerpoint/2010/main" val="35700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2.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9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4072-FA36-7447-9584-49F8E9A955EC}"/>
              </a:ext>
            </a:extLst>
          </p:cNvPr>
          <p:cNvSpPr>
            <a:spLocks noGrp="1"/>
          </p:cNvSpPr>
          <p:nvPr>
            <p:ph type="ctrTitle"/>
          </p:nvPr>
        </p:nvSpPr>
        <p:spPr/>
        <p:txBody>
          <a:bodyPr/>
          <a:lstStyle/>
          <a:p>
            <a:r>
              <a:rPr lang="en-US" dirty="0"/>
              <a:t>1D MHD shocks</a:t>
            </a:r>
          </a:p>
        </p:txBody>
      </p:sp>
      <p:sp>
        <p:nvSpPr>
          <p:cNvPr id="3" name="Subtitle 2">
            <a:extLst>
              <a:ext uri="{FF2B5EF4-FFF2-40B4-BE49-F238E27FC236}">
                <a16:creationId xmlns:a16="http://schemas.microsoft.com/office/drawing/2014/main" id="{22AE38BA-F33B-AB46-A2C6-B7E09C78F9BB}"/>
              </a:ext>
            </a:extLst>
          </p:cNvPr>
          <p:cNvSpPr>
            <a:spLocks noGrp="1"/>
          </p:cNvSpPr>
          <p:nvPr>
            <p:ph type="subTitle" idx="1"/>
          </p:nvPr>
        </p:nvSpPr>
        <p:spPr/>
        <p:txBody>
          <a:bodyPr/>
          <a:lstStyle/>
          <a:p>
            <a:r>
              <a:rPr lang="en-US" dirty="0"/>
              <a:t>Justin Angus and Tony Link</a:t>
            </a:r>
          </a:p>
        </p:txBody>
      </p:sp>
    </p:spTree>
    <p:extLst>
      <p:ext uri="{BB962C8B-B14F-4D97-AF65-F5344CB8AC3E}">
        <p14:creationId xmlns:p14="http://schemas.microsoft.com/office/powerpoint/2010/main" val="2690692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B1BA-56DC-F444-98A8-496AED2E50CB}"/>
              </a:ext>
            </a:extLst>
          </p:cNvPr>
          <p:cNvSpPr>
            <a:spLocks noGrp="1"/>
          </p:cNvSpPr>
          <p:nvPr>
            <p:ph type="title"/>
          </p:nvPr>
        </p:nvSpPr>
        <p:spPr/>
        <p:txBody>
          <a:bodyPr>
            <a:normAutofit/>
          </a:bodyPr>
          <a:lstStyle/>
          <a:p>
            <a:r>
              <a:rPr lang="en-US" dirty="0"/>
              <a:t>Magnetic piston driven shocks in 1D MHD are the same as 1D Euler for small skin depth</a:t>
            </a:r>
          </a:p>
        </p:txBody>
      </p:sp>
      <p:sp>
        <p:nvSpPr>
          <p:cNvPr id="3" name="Content Placeholder 2">
            <a:extLst>
              <a:ext uri="{FF2B5EF4-FFF2-40B4-BE49-F238E27FC236}">
                <a16:creationId xmlns:a16="http://schemas.microsoft.com/office/drawing/2014/main" id="{A1205765-1B70-234C-B22F-E4EEF23F26B2}"/>
              </a:ext>
            </a:extLst>
          </p:cNvPr>
          <p:cNvSpPr>
            <a:spLocks noGrp="1"/>
          </p:cNvSpPr>
          <p:nvPr>
            <p:ph idx="1"/>
          </p:nvPr>
        </p:nvSpPr>
        <p:spPr/>
        <p:txBody>
          <a:bodyPr>
            <a:normAutofit/>
          </a:bodyPr>
          <a:lstStyle/>
          <a:p>
            <a:r>
              <a:rPr lang="en-US" dirty="0"/>
              <a:t>The magnetic field diffuses in a skin current layer and </a:t>
            </a:r>
            <a:r>
              <a:rPr lang="en-US" dirty="0" err="1"/>
              <a:t>JxB</a:t>
            </a:r>
            <a:r>
              <a:rPr lang="en-US" dirty="0"/>
              <a:t> pushes the plasma up stream</a:t>
            </a:r>
          </a:p>
          <a:p>
            <a:r>
              <a:rPr lang="en-US" dirty="0"/>
              <a:t>There is no upstream B and B just inside the shock layer</a:t>
            </a:r>
          </a:p>
          <a:p>
            <a:r>
              <a:rPr lang="en-US" dirty="0"/>
              <a:t>Assuming that the skin depth is small compared to the shock layer, then the equations on either side of the shock front all the way back to the skin layer downstream are exactly 1D Euler and so all the shock conditions previously obtained hold</a:t>
            </a:r>
          </a:p>
          <a:p>
            <a:r>
              <a:rPr lang="en-US" dirty="0"/>
              <a:t>P* is constant on either side of the shock and the total downstream pressure (P*</a:t>
            </a:r>
            <a:r>
              <a:rPr lang="en-US" baseline="-25000" dirty="0"/>
              <a:t>2</a:t>
            </a:r>
            <a:r>
              <a:rPr lang="en-US" dirty="0"/>
              <a:t>) transitions from all thermal to all magnetic as you cross the skin layer</a:t>
            </a:r>
          </a:p>
        </p:txBody>
      </p:sp>
    </p:spTree>
    <p:extLst>
      <p:ext uri="{BB962C8B-B14F-4D97-AF65-F5344CB8AC3E}">
        <p14:creationId xmlns:p14="http://schemas.microsoft.com/office/powerpoint/2010/main" val="238629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3B5F6F-1FFF-9F4A-8DCF-08600455C275}"/>
              </a:ext>
            </a:extLst>
          </p:cNvPr>
          <p:cNvSpPr/>
          <p:nvPr/>
        </p:nvSpPr>
        <p:spPr>
          <a:xfrm>
            <a:off x="5183611" y="2993494"/>
            <a:ext cx="404089" cy="275243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A41E9-6B2D-A748-928F-EBF42D97CEC9}"/>
              </a:ext>
            </a:extLst>
          </p:cNvPr>
          <p:cNvSpPr>
            <a:spLocks noGrp="1"/>
          </p:cNvSpPr>
          <p:nvPr>
            <p:ph type="title"/>
          </p:nvPr>
        </p:nvSpPr>
        <p:spPr/>
        <p:txBody>
          <a:bodyPr/>
          <a:lstStyle/>
          <a:p>
            <a:r>
              <a:rPr lang="en-US" dirty="0"/>
              <a:t>Magnetic piston diagram (lab frame, u1=0)</a:t>
            </a:r>
          </a:p>
        </p:txBody>
      </p:sp>
      <p:sp>
        <p:nvSpPr>
          <p:cNvPr id="5" name="Rectangle 4">
            <a:extLst>
              <a:ext uri="{FF2B5EF4-FFF2-40B4-BE49-F238E27FC236}">
                <a16:creationId xmlns:a16="http://schemas.microsoft.com/office/drawing/2014/main" id="{D18A3860-4375-9148-A03F-3DAC5DFF89F1}"/>
              </a:ext>
            </a:extLst>
          </p:cNvPr>
          <p:cNvSpPr/>
          <p:nvPr/>
        </p:nvSpPr>
        <p:spPr>
          <a:xfrm>
            <a:off x="3216035" y="2993494"/>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AD0AD7-684C-894C-8C0B-D95E1E3EA55E}"/>
              </a:ext>
            </a:extLst>
          </p:cNvPr>
          <p:cNvSpPr/>
          <p:nvPr/>
        </p:nvSpPr>
        <p:spPr>
          <a:xfrm>
            <a:off x="1211742" y="2993494"/>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5FEA0E0-71CB-AB42-BCD6-A7EEE8978F30}"/>
              </a:ext>
            </a:extLst>
          </p:cNvPr>
          <p:cNvCxnSpPr/>
          <p:nvPr/>
        </p:nvCxnSpPr>
        <p:spPr>
          <a:xfrm>
            <a:off x="3188326"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8E0E46-9A48-6E4D-A3EF-D915AE14A67E}"/>
              </a:ext>
            </a:extLst>
          </p:cNvPr>
          <p:cNvSpPr txBox="1"/>
          <p:nvPr/>
        </p:nvSpPr>
        <p:spPr>
          <a:xfrm>
            <a:off x="1371068" y="4942303"/>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9" name="Straight Arrow Connector 8">
            <a:extLst>
              <a:ext uri="{FF2B5EF4-FFF2-40B4-BE49-F238E27FC236}">
                <a16:creationId xmlns:a16="http://schemas.microsoft.com/office/drawing/2014/main" id="{EE437F55-5C3D-A545-9BC5-648082475C6B}"/>
              </a:ext>
            </a:extLst>
          </p:cNvPr>
          <p:cNvCxnSpPr>
            <a:cxnSpLocks/>
          </p:cNvCxnSpPr>
          <p:nvPr/>
        </p:nvCxnSpPr>
        <p:spPr>
          <a:xfrm flipH="1">
            <a:off x="2661853" y="4369712"/>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237E96-41C6-6C4A-B8C5-B6E2AFEF95ED}"/>
              </a:ext>
            </a:extLst>
          </p:cNvPr>
          <p:cNvSpPr txBox="1"/>
          <p:nvPr/>
        </p:nvSpPr>
        <p:spPr>
          <a:xfrm>
            <a:off x="4510947" y="3755901"/>
            <a:ext cx="489527" cy="461665"/>
          </a:xfrm>
          <a:prstGeom prst="rect">
            <a:avLst/>
          </a:prstGeom>
          <a:noFill/>
        </p:spPr>
        <p:txBody>
          <a:bodyPr wrap="square" rtlCol="0">
            <a:spAutoFit/>
          </a:bodyPr>
          <a:lstStyle/>
          <a:p>
            <a:r>
              <a:rPr lang="en-US" sz="2400" dirty="0"/>
              <a:t>u</a:t>
            </a:r>
            <a:r>
              <a:rPr lang="en-US" sz="2400" baseline="-25000" dirty="0"/>
              <a:t>2</a:t>
            </a:r>
          </a:p>
        </p:txBody>
      </p:sp>
      <p:cxnSp>
        <p:nvCxnSpPr>
          <p:cNvPr id="15" name="Straight Arrow Connector 14">
            <a:extLst>
              <a:ext uri="{FF2B5EF4-FFF2-40B4-BE49-F238E27FC236}">
                <a16:creationId xmlns:a16="http://schemas.microsoft.com/office/drawing/2014/main" id="{4A6663A6-3262-FF4E-A873-A8FE94B3F805}"/>
              </a:ext>
            </a:extLst>
          </p:cNvPr>
          <p:cNvCxnSpPr>
            <a:cxnSpLocks/>
          </p:cNvCxnSpPr>
          <p:nvPr/>
        </p:nvCxnSpPr>
        <p:spPr>
          <a:xfrm flipH="1">
            <a:off x="4823163" y="4342342"/>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D1A665C-FE4F-1C49-804D-5498C2F3F2D5}"/>
              </a:ext>
            </a:extLst>
          </p:cNvPr>
          <p:cNvSpPr txBox="1"/>
          <p:nvPr/>
        </p:nvSpPr>
        <p:spPr>
          <a:xfrm>
            <a:off x="2772689" y="4342342"/>
            <a:ext cx="424871" cy="461665"/>
          </a:xfrm>
          <a:prstGeom prst="rect">
            <a:avLst/>
          </a:prstGeom>
          <a:noFill/>
        </p:spPr>
        <p:txBody>
          <a:bodyPr wrap="square" rtlCol="0">
            <a:spAutoFit/>
          </a:bodyPr>
          <a:lstStyle/>
          <a:p>
            <a:r>
              <a:rPr lang="en-US" sz="2400" dirty="0"/>
              <a:t>u</a:t>
            </a:r>
            <a:r>
              <a:rPr lang="en-US" sz="2400" baseline="-25000" dirty="0"/>
              <a:t>s</a:t>
            </a:r>
          </a:p>
        </p:txBody>
      </p:sp>
      <p:sp>
        <p:nvSpPr>
          <p:cNvPr id="13" name="TextBox 12">
            <a:extLst>
              <a:ext uri="{FF2B5EF4-FFF2-40B4-BE49-F238E27FC236}">
                <a16:creationId xmlns:a16="http://schemas.microsoft.com/office/drawing/2014/main" id="{AFB7ACCD-BDC0-C64F-8EFE-9C79E490B371}"/>
              </a:ext>
            </a:extLst>
          </p:cNvPr>
          <p:cNvSpPr txBox="1"/>
          <p:nvPr/>
        </p:nvSpPr>
        <p:spPr>
          <a:xfrm>
            <a:off x="3169852" y="4928784"/>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14" name="TextBox 13">
            <a:extLst>
              <a:ext uri="{FF2B5EF4-FFF2-40B4-BE49-F238E27FC236}">
                <a16:creationId xmlns:a16="http://schemas.microsoft.com/office/drawing/2014/main" id="{7042EFB9-4957-3642-A193-1ED5A8241B67}"/>
              </a:ext>
            </a:extLst>
          </p:cNvPr>
          <p:cNvSpPr txBox="1"/>
          <p:nvPr/>
        </p:nvSpPr>
        <p:spPr>
          <a:xfrm>
            <a:off x="3054463" y="2091157"/>
            <a:ext cx="2188889" cy="830997"/>
          </a:xfrm>
          <a:prstGeom prst="rect">
            <a:avLst/>
          </a:prstGeom>
          <a:noFill/>
        </p:spPr>
        <p:txBody>
          <a:bodyPr wrap="square" rtlCol="0">
            <a:spAutoFit/>
          </a:bodyPr>
          <a:lstStyle/>
          <a:p>
            <a:pPr algn="ctr"/>
            <a:r>
              <a:rPr lang="en-US" sz="2400" dirty="0"/>
              <a:t>Post-shock plasma</a:t>
            </a:r>
          </a:p>
        </p:txBody>
      </p:sp>
      <p:sp>
        <p:nvSpPr>
          <p:cNvPr id="20" name="Rectangle 19">
            <a:extLst>
              <a:ext uri="{FF2B5EF4-FFF2-40B4-BE49-F238E27FC236}">
                <a16:creationId xmlns:a16="http://schemas.microsoft.com/office/drawing/2014/main" id="{07EF90B7-943C-7D4F-B12F-E2E4C6E7B38D}"/>
              </a:ext>
            </a:extLst>
          </p:cNvPr>
          <p:cNvSpPr/>
          <p:nvPr/>
        </p:nvSpPr>
        <p:spPr>
          <a:xfrm>
            <a:off x="5597777" y="2993494"/>
            <a:ext cx="1566106" cy="27524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C763A41-7D6F-E94E-A1FF-72CAB020E4D5}"/>
              </a:ext>
            </a:extLst>
          </p:cNvPr>
          <p:cNvSpPr txBox="1"/>
          <p:nvPr/>
        </p:nvSpPr>
        <p:spPr>
          <a:xfrm>
            <a:off x="5385175" y="1860325"/>
            <a:ext cx="1639270" cy="461665"/>
          </a:xfrm>
          <a:prstGeom prst="rect">
            <a:avLst/>
          </a:prstGeom>
          <a:noFill/>
        </p:spPr>
        <p:txBody>
          <a:bodyPr wrap="square" rtlCol="0">
            <a:spAutoFit/>
          </a:bodyPr>
          <a:lstStyle/>
          <a:p>
            <a:pPr algn="ctr"/>
            <a:r>
              <a:rPr lang="en-US" sz="2400" dirty="0"/>
              <a:t>Skin layer</a:t>
            </a:r>
          </a:p>
        </p:txBody>
      </p:sp>
      <p:sp>
        <p:nvSpPr>
          <p:cNvPr id="24" name="TextBox 23">
            <a:extLst>
              <a:ext uri="{FF2B5EF4-FFF2-40B4-BE49-F238E27FC236}">
                <a16:creationId xmlns:a16="http://schemas.microsoft.com/office/drawing/2014/main" id="{48A44655-D34C-B349-9DD1-800CF078D139}"/>
              </a:ext>
            </a:extLst>
          </p:cNvPr>
          <p:cNvSpPr txBox="1"/>
          <p:nvPr/>
        </p:nvSpPr>
        <p:spPr>
          <a:xfrm>
            <a:off x="5738917" y="3973010"/>
            <a:ext cx="1414889" cy="830997"/>
          </a:xfrm>
          <a:prstGeom prst="rect">
            <a:avLst/>
          </a:prstGeom>
          <a:noFill/>
        </p:spPr>
        <p:txBody>
          <a:bodyPr wrap="square" rtlCol="0">
            <a:spAutoFit/>
          </a:bodyPr>
          <a:lstStyle/>
          <a:p>
            <a:pPr algn="ctr"/>
            <a:r>
              <a:rPr lang="en-US" sz="2400" dirty="0"/>
              <a:t>Vacuum region</a:t>
            </a:r>
          </a:p>
        </p:txBody>
      </p:sp>
      <p:cxnSp>
        <p:nvCxnSpPr>
          <p:cNvPr id="25" name="Straight Arrow Connector 24">
            <a:extLst>
              <a:ext uri="{FF2B5EF4-FFF2-40B4-BE49-F238E27FC236}">
                <a16:creationId xmlns:a16="http://schemas.microsoft.com/office/drawing/2014/main" id="{CF80AA37-DC59-9A4F-8487-B9B04F6F23B2}"/>
              </a:ext>
            </a:extLst>
          </p:cNvPr>
          <p:cNvCxnSpPr/>
          <p:nvPr/>
        </p:nvCxnSpPr>
        <p:spPr>
          <a:xfrm flipH="1">
            <a:off x="7268948" y="3015752"/>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BE0EEF-6398-774A-BED8-C5098BC4BB74}"/>
              </a:ext>
            </a:extLst>
          </p:cNvPr>
          <p:cNvCxnSpPr/>
          <p:nvPr/>
        </p:nvCxnSpPr>
        <p:spPr>
          <a:xfrm>
            <a:off x="7163883" y="2984257"/>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0D4CB7-0231-B54B-811C-B13867EDC9D9}"/>
              </a:ext>
            </a:extLst>
          </p:cNvPr>
          <p:cNvSpPr txBox="1"/>
          <p:nvPr/>
        </p:nvSpPr>
        <p:spPr>
          <a:xfrm>
            <a:off x="7268947" y="2254938"/>
            <a:ext cx="2686582" cy="830997"/>
          </a:xfrm>
          <a:prstGeom prst="rect">
            <a:avLst/>
          </a:prstGeom>
          <a:noFill/>
        </p:spPr>
        <p:txBody>
          <a:bodyPr wrap="square" rtlCol="0">
            <a:spAutoFit/>
          </a:bodyPr>
          <a:lstStyle/>
          <a:p>
            <a:pPr algn="ctr"/>
            <a:r>
              <a:rPr lang="en-US" sz="2400" dirty="0"/>
              <a:t>Power input (dielectric surface)</a:t>
            </a:r>
          </a:p>
        </p:txBody>
      </p:sp>
      <p:cxnSp>
        <p:nvCxnSpPr>
          <p:cNvPr id="28" name="Straight Arrow Connector 27">
            <a:extLst>
              <a:ext uri="{FF2B5EF4-FFF2-40B4-BE49-F238E27FC236}">
                <a16:creationId xmlns:a16="http://schemas.microsoft.com/office/drawing/2014/main" id="{3ACEC0ED-74F1-3E4D-A596-083FB1181B8A}"/>
              </a:ext>
            </a:extLst>
          </p:cNvPr>
          <p:cNvCxnSpPr/>
          <p:nvPr/>
        </p:nvCxnSpPr>
        <p:spPr>
          <a:xfrm flipH="1">
            <a:off x="5378408" y="2254938"/>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C36C3D-C033-0F49-B101-48884E6CF62B}"/>
              </a:ext>
            </a:extLst>
          </p:cNvPr>
          <p:cNvSpPr txBox="1"/>
          <p:nvPr/>
        </p:nvSpPr>
        <p:spPr>
          <a:xfrm>
            <a:off x="1364490" y="2126036"/>
            <a:ext cx="1689972" cy="830997"/>
          </a:xfrm>
          <a:prstGeom prst="rect">
            <a:avLst/>
          </a:prstGeom>
          <a:noFill/>
        </p:spPr>
        <p:txBody>
          <a:bodyPr wrap="square" rtlCol="0">
            <a:spAutoFit/>
          </a:bodyPr>
          <a:lstStyle/>
          <a:p>
            <a:pPr algn="ctr"/>
            <a:r>
              <a:rPr lang="en-US" sz="2400" dirty="0"/>
              <a:t>Background gas</a:t>
            </a:r>
          </a:p>
        </p:txBody>
      </p:sp>
      <p:cxnSp>
        <p:nvCxnSpPr>
          <p:cNvPr id="30" name="Straight Connector 29">
            <a:extLst>
              <a:ext uri="{FF2B5EF4-FFF2-40B4-BE49-F238E27FC236}">
                <a16:creationId xmlns:a16="http://schemas.microsoft.com/office/drawing/2014/main" id="{362C99C7-2437-ED44-949C-00D62866D2DF}"/>
              </a:ext>
            </a:extLst>
          </p:cNvPr>
          <p:cNvCxnSpPr/>
          <p:nvPr/>
        </p:nvCxnSpPr>
        <p:spPr>
          <a:xfrm>
            <a:off x="5165998" y="299242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A59FC0-740A-4744-BDBA-0E308C500A50}"/>
              </a:ext>
            </a:extLst>
          </p:cNvPr>
          <p:cNvCxnSpPr/>
          <p:nvPr/>
        </p:nvCxnSpPr>
        <p:spPr>
          <a:xfrm>
            <a:off x="5628160"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2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fontScale="90000"/>
          </a:bodyPr>
          <a:lstStyle/>
          <a:p>
            <a:r>
              <a:rPr lang="en-US" dirty="0"/>
              <a:t>2-fluid model: quasi-neutral, inertia-less electrons, and negligible viscosity and heat flux (except in shock front)</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23" name="Content Placeholder 22">
            <a:extLst>
              <a:ext uri="{FF2B5EF4-FFF2-40B4-BE49-F238E27FC236}">
                <a16:creationId xmlns:a16="http://schemas.microsoft.com/office/drawing/2014/main" id="{58F7DDBD-4DC9-9A44-AC76-B1A3A4FF6E00}"/>
              </a:ext>
            </a:extLst>
          </p:cNvPr>
          <p:cNvPicPr>
            <a:picLocks noGrp="1" noChangeAspect="1"/>
          </p:cNvPicPr>
          <p:nvPr>
            <p:ph idx="1"/>
          </p:nvPr>
        </p:nvPicPr>
        <p:blipFill>
          <a:blip r:embed="rId4"/>
          <a:stretch>
            <a:fillRect/>
          </a:stretch>
        </p:blipFill>
        <p:spPr>
          <a:xfrm>
            <a:off x="4422756" y="1801324"/>
            <a:ext cx="7603470" cy="4351338"/>
          </a:xfrm>
          <a:prstGeom prst="rect">
            <a:avLst/>
          </a:prstGeom>
        </p:spPr>
      </p:pic>
    </p:spTree>
    <p:extLst>
      <p:ext uri="{BB962C8B-B14F-4D97-AF65-F5344CB8AC3E}">
        <p14:creationId xmlns:p14="http://schemas.microsoft.com/office/powerpoint/2010/main" val="4118147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a:bodyPr>
          <a:lstStyle/>
          <a:p>
            <a:r>
              <a:rPr lang="en-US" dirty="0"/>
              <a:t>2-Temp MHD model: Same as before, just rearranged some terms/equations</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5" name="Content Placeholder 4">
            <a:extLst>
              <a:ext uri="{FF2B5EF4-FFF2-40B4-BE49-F238E27FC236}">
                <a16:creationId xmlns:a16="http://schemas.microsoft.com/office/drawing/2014/main" id="{561C6440-DB2B-E148-8D4E-422A771A115D}"/>
              </a:ext>
            </a:extLst>
          </p:cNvPr>
          <p:cNvPicPr>
            <a:picLocks noGrp="1" noChangeAspect="1"/>
          </p:cNvPicPr>
          <p:nvPr>
            <p:ph idx="1"/>
          </p:nvPr>
        </p:nvPicPr>
        <p:blipFill>
          <a:blip r:embed="rId4"/>
          <a:stretch>
            <a:fillRect/>
          </a:stretch>
        </p:blipFill>
        <p:spPr>
          <a:xfrm>
            <a:off x="5771561" y="2037660"/>
            <a:ext cx="5658199" cy="4351338"/>
          </a:xfrm>
          <a:prstGeom prst="rect">
            <a:avLst/>
          </a:prstGeom>
        </p:spPr>
      </p:pic>
      <p:pic>
        <p:nvPicPr>
          <p:cNvPr id="6" name="Picture 5">
            <a:extLst>
              <a:ext uri="{FF2B5EF4-FFF2-40B4-BE49-F238E27FC236}">
                <a16:creationId xmlns:a16="http://schemas.microsoft.com/office/drawing/2014/main" id="{288BF040-0EA2-8240-AF11-3B214C55C50A}"/>
              </a:ext>
            </a:extLst>
          </p:cNvPr>
          <p:cNvPicPr>
            <a:picLocks noChangeAspect="1"/>
          </p:cNvPicPr>
          <p:nvPr/>
        </p:nvPicPr>
        <p:blipFill>
          <a:blip r:embed="rId5"/>
          <a:stretch>
            <a:fillRect/>
          </a:stretch>
        </p:blipFill>
        <p:spPr>
          <a:xfrm>
            <a:off x="3318818" y="6163564"/>
            <a:ext cx="1478468" cy="241224"/>
          </a:xfrm>
          <a:prstGeom prst="rect">
            <a:avLst/>
          </a:prstGeom>
        </p:spPr>
      </p:pic>
    </p:spTree>
    <p:extLst>
      <p:ext uri="{BB962C8B-B14F-4D97-AF65-F5344CB8AC3E}">
        <p14:creationId xmlns:p14="http://schemas.microsoft.com/office/powerpoint/2010/main" val="348735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E4F60-9CB6-724E-AE98-E5D2FA80D49A}"/>
              </a:ext>
            </a:extLst>
          </p:cNvPr>
          <p:cNvSpPr>
            <a:spLocks noGrp="1"/>
          </p:cNvSpPr>
          <p:nvPr>
            <p:ph type="title"/>
          </p:nvPr>
        </p:nvSpPr>
        <p:spPr>
          <a:xfrm>
            <a:off x="268356" y="378378"/>
            <a:ext cx="4581940" cy="1251640"/>
          </a:xfrm>
        </p:spPr>
        <p:txBody>
          <a:bodyPr/>
          <a:lstStyle/>
          <a:p>
            <a:r>
              <a:rPr lang="en-US" dirty="0"/>
              <a:t>1D simplifications:</a:t>
            </a:r>
          </a:p>
        </p:txBody>
      </p:sp>
      <p:pic>
        <p:nvPicPr>
          <p:cNvPr id="4" name="Picture 3">
            <a:extLst>
              <a:ext uri="{FF2B5EF4-FFF2-40B4-BE49-F238E27FC236}">
                <a16:creationId xmlns:a16="http://schemas.microsoft.com/office/drawing/2014/main" id="{9A34890B-58E4-4D4C-9446-35A792F3F054}"/>
              </a:ext>
            </a:extLst>
          </p:cNvPr>
          <p:cNvPicPr>
            <a:picLocks noChangeAspect="1"/>
          </p:cNvPicPr>
          <p:nvPr/>
        </p:nvPicPr>
        <p:blipFill>
          <a:blip r:embed="rId2"/>
          <a:stretch>
            <a:fillRect/>
          </a:stretch>
        </p:blipFill>
        <p:spPr>
          <a:xfrm>
            <a:off x="4678017" y="596348"/>
            <a:ext cx="7163418" cy="770368"/>
          </a:xfrm>
          <a:prstGeom prst="rect">
            <a:avLst/>
          </a:prstGeom>
        </p:spPr>
      </p:pic>
      <p:pic>
        <p:nvPicPr>
          <p:cNvPr id="12" name="Picture 11">
            <a:extLst>
              <a:ext uri="{FF2B5EF4-FFF2-40B4-BE49-F238E27FC236}">
                <a16:creationId xmlns:a16="http://schemas.microsoft.com/office/drawing/2014/main" id="{EE8298F9-110A-6445-A4C4-FF7DE3402944}"/>
              </a:ext>
            </a:extLst>
          </p:cNvPr>
          <p:cNvPicPr>
            <a:picLocks noChangeAspect="1"/>
          </p:cNvPicPr>
          <p:nvPr/>
        </p:nvPicPr>
        <p:blipFill>
          <a:blip r:embed="rId3"/>
          <a:stretch>
            <a:fillRect/>
          </a:stretch>
        </p:blipFill>
        <p:spPr>
          <a:xfrm>
            <a:off x="316456" y="3152543"/>
            <a:ext cx="3575050" cy="1416240"/>
          </a:xfrm>
          <a:prstGeom prst="rect">
            <a:avLst/>
          </a:prstGeom>
        </p:spPr>
      </p:pic>
      <p:pic>
        <p:nvPicPr>
          <p:cNvPr id="15" name="Picture 14">
            <a:extLst>
              <a:ext uri="{FF2B5EF4-FFF2-40B4-BE49-F238E27FC236}">
                <a16:creationId xmlns:a16="http://schemas.microsoft.com/office/drawing/2014/main" id="{A14AE06C-6C67-2B41-8600-EBB3B74A831E}"/>
              </a:ext>
            </a:extLst>
          </p:cNvPr>
          <p:cNvPicPr>
            <a:picLocks noChangeAspect="1"/>
          </p:cNvPicPr>
          <p:nvPr/>
        </p:nvPicPr>
        <p:blipFill>
          <a:blip r:embed="rId4"/>
          <a:stretch>
            <a:fillRect/>
          </a:stretch>
        </p:blipFill>
        <p:spPr>
          <a:xfrm>
            <a:off x="316456" y="2170547"/>
            <a:ext cx="1515165" cy="731756"/>
          </a:xfrm>
          <a:prstGeom prst="rect">
            <a:avLst/>
          </a:prstGeom>
        </p:spPr>
      </p:pic>
      <p:pic>
        <p:nvPicPr>
          <p:cNvPr id="16" name="Picture 15">
            <a:extLst>
              <a:ext uri="{FF2B5EF4-FFF2-40B4-BE49-F238E27FC236}">
                <a16:creationId xmlns:a16="http://schemas.microsoft.com/office/drawing/2014/main" id="{9BFAA2D6-0333-2149-BB32-F06F8CD039CD}"/>
              </a:ext>
            </a:extLst>
          </p:cNvPr>
          <p:cNvPicPr>
            <a:picLocks noChangeAspect="1"/>
          </p:cNvPicPr>
          <p:nvPr/>
        </p:nvPicPr>
        <p:blipFill>
          <a:blip r:embed="rId5"/>
          <a:stretch>
            <a:fillRect/>
          </a:stretch>
        </p:blipFill>
        <p:spPr>
          <a:xfrm>
            <a:off x="316456" y="4870459"/>
            <a:ext cx="3671405" cy="1751214"/>
          </a:xfrm>
          <a:prstGeom prst="rect">
            <a:avLst/>
          </a:prstGeom>
        </p:spPr>
      </p:pic>
      <p:pic>
        <p:nvPicPr>
          <p:cNvPr id="19" name="Content Placeholder 18">
            <a:extLst>
              <a:ext uri="{FF2B5EF4-FFF2-40B4-BE49-F238E27FC236}">
                <a16:creationId xmlns:a16="http://schemas.microsoft.com/office/drawing/2014/main" id="{2A2F9978-E6E5-CA44-A3DC-40683A88B142}"/>
              </a:ext>
            </a:extLst>
          </p:cNvPr>
          <p:cNvPicPr>
            <a:picLocks noGrp="1" noChangeAspect="1"/>
          </p:cNvPicPr>
          <p:nvPr>
            <p:ph idx="1"/>
          </p:nvPr>
        </p:nvPicPr>
        <p:blipFill>
          <a:blip r:embed="rId6"/>
          <a:stretch>
            <a:fillRect/>
          </a:stretch>
        </p:blipFill>
        <p:spPr>
          <a:xfrm>
            <a:off x="6162262" y="1694368"/>
            <a:ext cx="5679174" cy="4927305"/>
          </a:xfrm>
          <a:prstGeom prst="rect">
            <a:avLst/>
          </a:prstGeom>
        </p:spPr>
      </p:pic>
    </p:spTree>
    <p:extLst>
      <p:ext uri="{BB962C8B-B14F-4D97-AF65-F5344CB8AC3E}">
        <p14:creationId xmlns:p14="http://schemas.microsoft.com/office/powerpoint/2010/main" val="423077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CF8F-4E90-404E-9626-15FCEB3D943F}"/>
              </a:ext>
            </a:extLst>
          </p:cNvPr>
          <p:cNvSpPr>
            <a:spLocks noGrp="1"/>
          </p:cNvSpPr>
          <p:nvPr>
            <p:ph type="title"/>
          </p:nvPr>
        </p:nvSpPr>
        <p:spPr>
          <a:xfrm>
            <a:off x="419725" y="365125"/>
            <a:ext cx="10934075" cy="1325563"/>
          </a:xfrm>
        </p:spPr>
        <p:txBody>
          <a:bodyPr/>
          <a:lstStyle/>
          <a:p>
            <a:r>
              <a:rPr lang="en-US" dirty="0"/>
              <a:t>1D MHD Shock in Cartesian at 1MA/3Torr/3cm</a:t>
            </a:r>
          </a:p>
        </p:txBody>
      </p:sp>
      <p:pic>
        <p:nvPicPr>
          <p:cNvPr id="15" name="dpf1Dmovie_5YImyk.mp4">
            <a:hlinkClick r:id="" action="ppaction://media"/>
            <a:extLst>
              <a:ext uri="{FF2B5EF4-FFF2-40B4-BE49-F238E27FC236}">
                <a16:creationId xmlns:a16="http://schemas.microsoft.com/office/drawing/2014/main" id="{66EE5771-2FAB-294B-9160-BB457E00153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53" t="5619" r="1013" b="1691"/>
          <a:stretch/>
        </p:blipFill>
        <p:spPr>
          <a:xfrm>
            <a:off x="545305" y="2059518"/>
            <a:ext cx="11190555" cy="3766052"/>
          </a:xfrm>
        </p:spPr>
      </p:pic>
    </p:spTree>
    <p:extLst>
      <p:ext uri="{BB962C8B-B14F-4D97-AF65-F5344CB8AC3E}">
        <p14:creationId xmlns:p14="http://schemas.microsoft.com/office/powerpoint/2010/main" val="33383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5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BED5-E0A6-8C42-995C-08B1271878F7}"/>
              </a:ext>
            </a:extLst>
          </p:cNvPr>
          <p:cNvSpPr>
            <a:spLocks noGrp="1"/>
          </p:cNvSpPr>
          <p:nvPr>
            <p:ph type="title"/>
          </p:nvPr>
        </p:nvSpPr>
        <p:spPr/>
        <p:txBody>
          <a:bodyPr/>
          <a:lstStyle/>
          <a:p>
            <a:r>
              <a:rPr lang="en-US" dirty="0"/>
              <a:t>Stagnation occurs at x=R/10 in Cartesian</a:t>
            </a:r>
          </a:p>
        </p:txBody>
      </p:sp>
      <p:pic>
        <p:nvPicPr>
          <p:cNvPr id="7" name="Content Placeholder 6">
            <a:extLst>
              <a:ext uri="{FF2B5EF4-FFF2-40B4-BE49-F238E27FC236}">
                <a16:creationId xmlns:a16="http://schemas.microsoft.com/office/drawing/2014/main" id="{14F4037B-4A9D-C543-AAFE-1DC3B38F4D83}"/>
              </a:ext>
            </a:extLst>
          </p:cNvPr>
          <p:cNvPicPr>
            <a:picLocks noGrp="1" noChangeAspect="1"/>
          </p:cNvPicPr>
          <p:nvPr>
            <p:ph idx="1"/>
          </p:nvPr>
        </p:nvPicPr>
        <p:blipFill rotWithShape="1">
          <a:blip r:embed="rId2"/>
          <a:srcRect l="8106" t="5866" r="6251" b="2986"/>
          <a:stretch/>
        </p:blipFill>
        <p:spPr>
          <a:xfrm>
            <a:off x="431249" y="1967023"/>
            <a:ext cx="11318073" cy="3955312"/>
          </a:xfrm>
        </p:spPr>
      </p:pic>
    </p:spTree>
    <p:extLst>
      <p:ext uri="{BB962C8B-B14F-4D97-AF65-F5344CB8AC3E}">
        <p14:creationId xmlns:p14="http://schemas.microsoft.com/office/powerpoint/2010/main" val="207924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200" y="257549"/>
            <a:ext cx="10515600" cy="1325563"/>
          </a:xfrm>
        </p:spPr>
        <p:txBody>
          <a:bodyPr>
            <a:normAutofit/>
          </a:bodyPr>
          <a:lstStyle/>
          <a:p>
            <a:r>
              <a:rPr lang="en-US" sz="3600" dirty="0"/>
              <a:t>Rate of Energy input into magnetic field is the same as rate of energy input into plasma for small skin layer</a:t>
            </a:r>
          </a:p>
        </p:txBody>
      </p:sp>
      <p:sp>
        <p:nvSpPr>
          <p:cNvPr id="5" name="TextBox 4">
            <a:extLst>
              <a:ext uri="{FF2B5EF4-FFF2-40B4-BE49-F238E27FC236}">
                <a16:creationId xmlns:a16="http://schemas.microsoft.com/office/drawing/2014/main" id="{B962A51E-370B-2044-AC42-629FE708C269}"/>
              </a:ext>
            </a:extLst>
          </p:cNvPr>
          <p:cNvSpPr txBox="1"/>
          <p:nvPr/>
        </p:nvSpPr>
        <p:spPr>
          <a:xfrm>
            <a:off x="7249555" y="2592459"/>
            <a:ext cx="4076242"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E</a:t>
            </a:r>
            <a:r>
              <a:rPr lang="en-US" sz="2200" baseline="-25000" dirty="0" err="1"/>
              <a:t>z</a:t>
            </a:r>
            <a:r>
              <a:rPr lang="en-US" sz="2200" dirty="0"/>
              <a:t>(R) and B</a:t>
            </a:r>
            <a:r>
              <a:rPr lang="en-US" sz="2200" baseline="-25000" dirty="0"/>
              <a:t>y</a:t>
            </a:r>
            <a:r>
              <a:rPr lang="en-US" sz="2200" dirty="0"/>
              <a:t>(R) are fields at r=R</a:t>
            </a:r>
          </a:p>
          <a:p>
            <a:pPr marL="285750" indent="-285750">
              <a:buFont typeface="Arial" panose="020B0604020202020204" pitchFamily="34" charset="0"/>
              <a:buChar char="•"/>
            </a:pPr>
            <a:r>
              <a:rPr lang="en-US" sz="2200" dirty="0"/>
              <a:t>u</a:t>
            </a:r>
            <a:r>
              <a:rPr lang="en-US" sz="2200" baseline="-25000" dirty="0"/>
              <a:t>x2</a:t>
            </a:r>
            <a:r>
              <a:rPr lang="en-US" sz="2200" dirty="0"/>
              <a:t> is piston velocity at skin layer</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001233"/>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6" y="3534651"/>
            <a:ext cx="6928693" cy="461665"/>
          </a:xfrm>
          <a:prstGeom prst="rect">
            <a:avLst/>
          </a:prstGeom>
          <a:noFill/>
        </p:spPr>
        <p:txBody>
          <a:bodyPr wrap="square" rtlCol="0">
            <a:spAutoFit/>
          </a:bodyPr>
          <a:lstStyle/>
          <a:p>
            <a:r>
              <a:rPr lang="en-US" sz="2400" b="1" dirty="0"/>
              <a:t>From Logic (B propagates in like a square pulse)</a:t>
            </a:r>
          </a:p>
        </p:txBody>
      </p:sp>
      <p:pic>
        <p:nvPicPr>
          <p:cNvPr id="14" name="Picture 13">
            <a:extLst>
              <a:ext uri="{FF2B5EF4-FFF2-40B4-BE49-F238E27FC236}">
                <a16:creationId xmlns:a16="http://schemas.microsoft.com/office/drawing/2014/main" id="{9A77C91F-CEB4-634C-A7F9-604775C66B46}"/>
              </a:ext>
            </a:extLst>
          </p:cNvPr>
          <p:cNvPicPr>
            <a:picLocks noChangeAspect="1"/>
          </p:cNvPicPr>
          <p:nvPr/>
        </p:nvPicPr>
        <p:blipFill>
          <a:blip r:embed="rId2"/>
          <a:stretch>
            <a:fillRect/>
          </a:stretch>
        </p:blipFill>
        <p:spPr>
          <a:xfrm>
            <a:off x="838197" y="3996316"/>
            <a:ext cx="9970265" cy="661710"/>
          </a:xfrm>
          <a:prstGeom prst="rect">
            <a:avLst/>
          </a:prstGeom>
        </p:spPr>
      </p:pic>
      <p:sp>
        <p:nvSpPr>
          <p:cNvPr id="15" name="TextBox 14">
            <a:extLst>
              <a:ext uri="{FF2B5EF4-FFF2-40B4-BE49-F238E27FC236}">
                <a16:creationId xmlns:a16="http://schemas.microsoft.com/office/drawing/2014/main" id="{A13BDA67-A6C7-B24E-9752-8A4C85607383}"/>
              </a:ext>
            </a:extLst>
          </p:cNvPr>
          <p:cNvSpPr txBox="1"/>
          <p:nvPr/>
        </p:nvSpPr>
        <p:spPr>
          <a:xfrm>
            <a:off x="838197" y="5007994"/>
            <a:ext cx="6928693" cy="461665"/>
          </a:xfrm>
          <a:prstGeom prst="rect">
            <a:avLst/>
          </a:prstGeom>
          <a:noFill/>
        </p:spPr>
        <p:txBody>
          <a:bodyPr wrap="square" rtlCol="0">
            <a:spAutoFit/>
          </a:bodyPr>
          <a:lstStyle/>
          <a:p>
            <a:r>
              <a:rPr lang="en-US" sz="2400" b="1" dirty="0"/>
              <a:t>From total energy conservation</a:t>
            </a:r>
          </a:p>
        </p:txBody>
      </p:sp>
      <p:pic>
        <p:nvPicPr>
          <p:cNvPr id="19" name="Content Placeholder 18">
            <a:extLst>
              <a:ext uri="{FF2B5EF4-FFF2-40B4-BE49-F238E27FC236}">
                <a16:creationId xmlns:a16="http://schemas.microsoft.com/office/drawing/2014/main" id="{70C307D2-E482-BF46-87DE-85EC914F20B0}"/>
              </a:ext>
            </a:extLst>
          </p:cNvPr>
          <p:cNvPicPr>
            <a:picLocks noGrp="1" noChangeAspect="1"/>
          </p:cNvPicPr>
          <p:nvPr>
            <p:ph idx="1"/>
          </p:nvPr>
        </p:nvPicPr>
        <p:blipFill>
          <a:blip r:embed="rId3"/>
          <a:stretch>
            <a:fillRect/>
          </a:stretch>
        </p:blipFill>
        <p:spPr>
          <a:xfrm>
            <a:off x="838196" y="2556958"/>
            <a:ext cx="5320688" cy="617200"/>
          </a:xfrm>
          <a:prstGeom prst="rect">
            <a:avLst/>
          </a:prstGeom>
        </p:spPr>
      </p:pic>
      <p:pic>
        <p:nvPicPr>
          <p:cNvPr id="3" name="Picture 2">
            <a:extLst>
              <a:ext uri="{FF2B5EF4-FFF2-40B4-BE49-F238E27FC236}">
                <a16:creationId xmlns:a16="http://schemas.microsoft.com/office/drawing/2014/main" id="{9D17F5D2-6785-4041-AF5B-60FEAC92B8AF}"/>
              </a:ext>
            </a:extLst>
          </p:cNvPr>
          <p:cNvPicPr>
            <a:picLocks noChangeAspect="1"/>
          </p:cNvPicPr>
          <p:nvPr/>
        </p:nvPicPr>
        <p:blipFill rotWithShape="1">
          <a:blip r:embed="rId4"/>
          <a:srcRect l="-1490" t="-4755" r="-1920" b="-5634"/>
          <a:stretch/>
        </p:blipFill>
        <p:spPr>
          <a:xfrm>
            <a:off x="4297680" y="1554480"/>
            <a:ext cx="6309360" cy="914400"/>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83065DBA-AC02-9741-806B-4ECF862A4CC2}"/>
              </a:ext>
            </a:extLst>
          </p:cNvPr>
          <p:cNvPicPr>
            <a:picLocks noChangeAspect="1"/>
          </p:cNvPicPr>
          <p:nvPr/>
        </p:nvPicPr>
        <p:blipFill>
          <a:blip r:embed="rId5"/>
          <a:stretch>
            <a:fillRect/>
          </a:stretch>
        </p:blipFill>
        <p:spPr>
          <a:xfrm>
            <a:off x="838196" y="5576298"/>
            <a:ext cx="9008481" cy="754746"/>
          </a:xfrm>
          <a:prstGeom prst="rect">
            <a:avLst/>
          </a:prstGeom>
        </p:spPr>
      </p:pic>
    </p:spTree>
    <p:extLst>
      <p:ext uri="{BB962C8B-B14F-4D97-AF65-F5344CB8AC3E}">
        <p14:creationId xmlns:p14="http://schemas.microsoft.com/office/powerpoint/2010/main" val="2260145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0ABD-082A-4644-87C5-9042DE5D5550}"/>
              </a:ext>
            </a:extLst>
          </p:cNvPr>
          <p:cNvSpPr>
            <a:spLocks noGrp="1"/>
          </p:cNvSpPr>
          <p:nvPr>
            <p:ph type="title"/>
          </p:nvPr>
        </p:nvSpPr>
        <p:spPr/>
        <p:txBody>
          <a:bodyPr/>
          <a:lstStyle/>
          <a:p>
            <a:r>
              <a:rPr lang="en-US" dirty="0"/>
              <a:t>thermal energy at stagnation equals energy stored in magnetic field</a:t>
            </a:r>
          </a:p>
        </p:txBody>
      </p:sp>
      <p:pic>
        <p:nvPicPr>
          <p:cNvPr id="5" name="Picture 4">
            <a:extLst>
              <a:ext uri="{FF2B5EF4-FFF2-40B4-BE49-F238E27FC236}">
                <a16:creationId xmlns:a16="http://schemas.microsoft.com/office/drawing/2014/main" id="{5C467604-4EC7-A647-BA13-1F45EF951D47}"/>
              </a:ext>
            </a:extLst>
          </p:cNvPr>
          <p:cNvPicPr>
            <a:picLocks noChangeAspect="1"/>
          </p:cNvPicPr>
          <p:nvPr/>
        </p:nvPicPr>
        <p:blipFill>
          <a:blip r:embed="rId2"/>
          <a:stretch>
            <a:fillRect/>
          </a:stretch>
        </p:blipFill>
        <p:spPr>
          <a:xfrm>
            <a:off x="1392865" y="2190715"/>
            <a:ext cx="8608828" cy="851029"/>
          </a:xfrm>
          <a:prstGeom prst="rect">
            <a:avLst/>
          </a:prstGeom>
        </p:spPr>
      </p:pic>
      <p:pic>
        <p:nvPicPr>
          <p:cNvPr id="12" name="Picture 11">
            <a:extLst>
              <a:ext uri="{FF2B5EF4-FFF2-40B4-BE49-F238E27FC236}">
                <a16:creationId xmlns:a16="http://schemas.microsoft.com/office/drawing/2014/main" id="{99F2D8F2-9DFB-0D4A-8C48-1E2E10C3BB9E}"/>
              </a:ext>
            </a:extLst>
          </p:cNvPr>
          <p:cNvPicPr>
            <a:picLocks noChangeAspect="1"/>
          </p:cNvPicPr>
          <p:nvPr/>
        </p:nvPicPr>
        <p:blipFill>
          <a:blip r:embed="rId3"/>
          <a:stretch>
            <a:fillRect/>
          </a:stretch>
        </p:blipFill>
        <p:spPr>
          <a:xfrm>
            <a:off x="1392865" y="3369342"/>
            <a:ext cx="6952069" cy="739582"/>
          </a:xfrm>
          <a:prstGeom prst="rect">
            <a:avLst/>
          </a:prstGeom>
        </p:spPr>
      </p:pic>
      <p:pic>
        <p:nvPicPr>
          <p:cNvPr id="13" name="Picture 12">
            <a:extLst>
              <a:ext uri="{FF2B5EF4-FFF2-40B4-BE49-F238E27FC236}">
                <a16:creationId xmlns:a16="http://schemas.microsoft.com/office/drawing/2014/main" id="{686468F2-DABC-E74D-BA3D-DE47893E2412}"/>
              </a:ext>
            </a:extLst>
          </p:cNvPr>
          <p:cNvPicPr>
            <a:picLocks noChangeAspect="1"/>
          </p:cNvPicPr>
          <p:nvPr/>
        </p:nvPicPr>
        <p:blipFill>
          <a:blip r:embed="rId4"/>
          <a:stretch>
            <a:fillRect/>
          </a:stretch>
        </p:blipFill>
        <p:spPr>
          <a:xfrm>
            <a:off x="2705987" y="4582175"/>
            <a:ext cx="5087679" cy="1695893"/>
          </a:xfrm>
          <a:prstGeom prst="rect">
            <a:avLst/>
          </a:prstGeom>
          <a:solidFill>
            <a:srgbClr val="FFFF00"/>
          </a:solidFill>
          <a:ln>
            <a:solidFill>
              <a:srgbClr val="FF0000"/>
            </a:solidFill>
          </a:ln>
        </p:spPr>
      </p:pic>
      <p:pic>
        <p:nvPicPr>
          <p:cNvPr id="14" name="Picture 13">
            <a:extLst>
              <a:ext uri="{FF2B5EF4-FFF2-40B4-BE49-F238E27FC236}">
                <a16:creationId xmlns:a16="http://schemas.microsoft.com/office/drawing/2014/main" id="{BADB2E2A-1FCA-BA40-8601-EAB9D7A79A40}"/>
              </a:ext>
            </a:extLst>
          </p:cNvPr>
          <p:cNvPicPr>
            <a:picLocks noChangeAspect="1"/>
          </p:cNvPicPr>
          <p:nvPr/>
        </p:nvPicPr>
        <p:blipFill>
          <a:blip r:embed="rId5"/>
          <a:stretch>
            <a:fillRect/>
          </a:stretch>
        </p:blipFill>
        <p:spPr>
          <a:xfrm>
            <a:off x="8703192" y="5015466"/>
            <a:ext cx="1918734" cy="657101"/>
          </a:xfrm>
          <a:prstGeom prst="rect">
            <a:avLst/>
          </a:prstGeom>
        </p:spPr>
      </p:pic>
    </p:spTree>
    <p:extLst>
      <p:ext uri="{BB962C8B-B14F-4D97-AF65-F5344CB8AC3E}">
        <p14:creationId xmlns:p14="http://schemas.microsoft.com/office/powerpoint/2010/main" val="30393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567213-E01F-2447-AB24-E6D531764A10}"/>
              </a:ext>
            </a:extLst>
          </p:cNvPr>
          <p:cNvSpPr>
            <a:spLocks noGrp="1"/>
          </p:cNvSpPr>
          <p:nvPr>
            <p:ph type="title"/>
          </p:nvPr>
        </p:nvSpPr>
        <p:spPr/>
        <p:txBody>
          <a:bodyPr/>
          <a:lstStyle/>
          <a:p>
            <a:r>
              <a:rPr lang="en-US" dirty="0"/>
              <a:t>Average temperate at stagnation is what formula predicts</a:t>
            </a:r>
          </a:p>
        </p:txBody>
      </p:sp>
      <p:pic>
        <p:nvPicPr>
          <p:cNvPr id="14" name="Content Placeholder 13">
            <a:extLst>
              <a:ext uri="{FF2B5EF4-FFF2-40B4-BE49-F238E27FC236}">
                <a16:creationId xmlns:a16="http://schemas.microsoft.com/office/drawing/2014/main" id="{99366E35-D1B7-3443-A7F2-1E74775267FD}"/>
              </a:ext>
            </a:extLst>
          </p:cNvPr>
          <p:cNvPicPr>
            <a:picLocks noGrp="1" noChangeAspect="1"/>
          </p:cNvPicPr>
          <p:nvPr>
            <p:ph sz="half" idx="1"/>
          </p:nvPr>
        </p:nvPicPr>
        <p:blipFill>
          <a:blip r:embed="rId2"/>
          <a:stretch>
            <a:fillRect/>
          </a:stretch>
        </p:blipFill>
        <p:spPr>
          <a:xfrm>
            <a:off x="838200" y="2058194"/>
            <a:ext cx="5181600" cy="3886200"/>
          </a:xfrm>
        </p:spPr>
      </p:pic>
      <p:pic>
        <p:nvPicPr>
          <p:cNvPr id="18" name="Content Placeholder 17">
            <a:extLst>
              <a:ext uri="{FF2B5EF4-FFF2-40B4-BE49-F238E27FC236}">
                <a16:creationId xmlns:a16="http://schemas.microsoft.com/office/drawing/2014/main" id="{CF112308-D312-914B-A281-B270D1BCD879}"/>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313661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FE0E73-ADD0-5D4E-8BAA-15D872989CDC}"/>
              </a:ext>
            </a:extLst>
          </p:cNvPr>
          <p:cNvSpPr>
            <a:spLocks noGrp="1"/>
          </p:cNvSpPr>
          <p:nvPr>
            <p:ph type="title"/>
          </p:nvPr>
        </p:nvSpPr>
        <p:spPr/>
        <p:txBody>
          <a:bodyPr/>
          <a:lstStyle/>
          <a:p>
            <a:pPr algn="ctr"/>
            <a:r>
              <a:rPr lang="en-US" dirty="0"/>
              <a:t>Schematic of basic 1D hydrodynamic shock</a:t>
            </a:r>
          </a:p>
        </p:txBody>
      </p:sp>
      <p:grpSp>
        <p:nvGrpSpPr>
          <p:cNvPr id="27" name="Group 26">
            <a:extLst>
              <a:ext uri="{FF2B5EF4-FFF2-40B4-BE49-F238E27FC236}">
                <a16:creationId xmlns:a16="http://schemas.microsoft.com/office/drawing/2014/main" id="{F124E7CB-BE43-8140-99C7-079BC179BAA6}"/>
              </a:ext>
            </a:extLst>
          </p:cNvPr>
          <p:cNvGrpSpPr/>
          <p:nvPr/>
        </p:nvGrpSpPr>
        <p:grpSpPr>
          <a:xfrm>
            <a:off x="1399311" y="1830005"/>
            <a:ext cx="4050145" cy="3333695"/>
            <a:chOff x="960580" y="1782911"/>
            <a:chExt cx="4050145" cy="3333695"/>
          </a:xfrm>
        </p:grpSpPr>
        <p:sp>
          <p:nvSpPr>
            <p:cNvPr id="23" name="Rectangle 22">
              <a:extLst>
                <a:ext uri="{FF2B5EF4-FFF2-40B4-BE49-F238E27FC236}">
                  <a16:creationId xmlns:a16="http://schemas.microsoft.com/office/drawing/2014/main" id="{F6455673-8197-5446-800E-8AC610B1B285}"/>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E31AF-EA3E-4842-8690-0C1DA5B189C8}"/>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970357C-7405-8B4D-A3C6-BF6DCA0F3D5F}"/>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AD8A63-E2FC-2347-AF16-11AB6DC313E5}"/>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12" name="Straight Arrow Connector 11">
              <a:extLst>
                <a:ext uri="{FF2B5EF4-FFF2-40B4-BE49-F238E27FC236}">
                  <a16:creationId xmlns:a16="http://schemas.microsoft.com/office/drawing/2014/main" id="{2566B765-EABD-C844-A1ED-54B7D4BCF702}"/>
                </a:ext>
              </a:extLst>
            </p:cNvPr>
            <p:cNvCxnSpPr>
              <a:cxnSpLocks/>
            </p:cNvCxnSpPr>
            <p:nvPr/>
          </p:nvCxnSpPr>
          <p:spPr>
            <a:xfrm flipH="1">
              <a:off x="2410691" y="3713018"/>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5F3A4D3-3700-084D-82D7-9E0860F1F8D2}"/>
                </a:ext>
              </a:extLst>
            </p:cNvPr>
            <p:cNvGrpSpPr/>
            <p:nvPr/>
          </p:nvGrpSpPr>
          <p:grpSpPr>
            <a:xfrm>
              <a:off x="1565566" y="2948830"/>
              <a:ext cx="678870" cy="461665"/>
              <a:chOff x="1394691" y="2711333"/>
              <a:chExt cx="678870" cy="461665"/>
            </a:xfrm>
          </p:grpSpPr>
          <p:sp>
            <p:nvSpPr>
              <p:cNvPr id="13" name="TextBox 12">
                <a:extLst>
                  <a:ext uri="{FF2B5EF4-FFF2-40B4-BE49-F238E27FC236}">
                    <a16:creationId xmlns:a16="http://schemas.microsoft.com/office/drawing/2014/main" id="{C37BA0F3-3427-D040-95FF-99BD82179C7F}"/>
                  </a:ext>
                </a:extLst>
              </p:cNvPr>
              <p:cNvSpPr txBox="1"/>
              <p:nvPr/>
            </p:nvSpPr>
            <p:spPr>
              <a:xfrm>
                <a:off x="1602511" y="2711333"/>
                <a:ext cx="471050" cy="461665"/>
              </a:xfrm>
              <a:prstGeom prst="rect">
                <a:avLst/>
              </a:prstGeom>
              <a:noFill/>
            </p:spPr>
            <p:txBody>
              <a:bodyPr wrap="square" rtlCol="0">
                <a:spAutoFit/>
              </a:bodyPr>
              <a:lstStyle/>
              <a:p>
                <a:r>
                  <a:rPr lang="en-US" sz="2400" dirty="0"/>
                  <a:t>u</a:t>
                </a:r>
                <a:r>
                  <a:rPr lang="en-US" sz="2400" baseline="-25000" dirty="0"/>
                  <a:t>1</a:t>
                </a:r>
              </a:p>
            </p:txBody>
          </p:sp>
          <p:cxnSp>
            <p:nvCxnSpPr>
              <p:cNvPr id="14" name="Straight Arrow Connector 13">
                <a:extLst>
                  <a:ext uri="{FF2B5EF4-FFF2-40B4-BE49-F238E27FC236}">
                    <a16:creationId xmlns:a16="http://schemas.microsoft.com/office/drawing/2014/main" id="{E0AB9C43-AFBF-AC4A-8083-6546EA0BDB95}"/>
                  </a:ext>
                </a:extLst>
              </p:cNvPr>
              <p:cNvCxnSpPr>
                <a:cxnSpLocks/>
              </p:cNvCxnSpPr>
              <p:nvPr/>
            </p:nvCxnSpPr>
            <p:spPr>
              <a:xfrm flipH="1">
                <a:off x="1394691" y="2835747"/>
                <a:ext cx="2355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F5E5FD0-1532-FF48-A5E0-91B0F36B3E7C}"/>
                </a:ext>
              </a:extLst>
            </p:cNvPr>
            <p:cNvGrpSpPr/>
            <p:nvPr/>
          </p:nvGrpSpPr>
          <p:grpSpPr>
            <a:xfrm>
              <a:off x="3556001" y="2947598"/>
              <a:ext cx="831272" cy="461665"/>
              <a:chOff x="6881091" y="5089236"/>
              <a:chExt cx="831272" cy="461665"/>
            </a:xfrm>
          </p:grpSpPr>
          <p:cxnSp>
            <p:nvCxnSpPr>
              <p:cNvPr id="15" name="Straight Arrow Connector 14">
                <a:extLst>
                  <a:ext uri="{FF2B5EF4-FFF2-40B4-BE49-F238E27FC236}">
                    <a16:creationId xmlns:a16="http://schemas.microsoft.com/office/drawing/2014/main" id="{EB6F46F6-0CC2-AD48-A3D7-084111810103}"/>
                  </a:ext>
                </a:extLst>
              </p:cNvPr>
              <p:cNvCxnSpPr>
                <a:cxnSpLocks/>
              </p:cNvCxnSpPr>
              <p:nvPr/>
            </p:nvCxnSpPr>
            <p:spPr>
              <a:xfrm flipH="1">
                <a:off x="6881091" y="5186001"/>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2A6C99-77F2-C640-9D98-D41E458CE9AE}"/>
                  </a:ext>
                </a:extLst>
              </p:cNvPr>
              <p:cNvSpPr txBox="1"/>
              <p:nvPr/>
            </p:nvSpPr>
            <p:spPr>
              <a:xfrm>
                <a:off x="7222836" y="5089236"/>
                <a:ext cx="489527" cy="461665"/>
              </a:xfrm>
              <a:prstGeom prst="rect">
                <a:avLst/>
              </a:prstGeom>
              <a:noFill/>
            </p:spPr>
            <p:txBody>
              <a:bodyPr wrap="square" rtlCol="0">
                <a:spAutoFit/>
              </a:bodyPr>
              <a:lstStyle/>
              <a:p>
                <a:r>
                  <a:rPr lang="en-US" sz="2400" dirty="0"/>
                  <a:t>u</a:t>
                </a:r>
                <a:r>
                  <a:rPr lang="en-US" sz="2400" baseline="-25000" dirty="0"/>
                  <a:t>2</a:t>
                </a:r>
              </a:p>
            </p:txBody>
          </p:sp>
        </p:grpSp>
        <p:sp>
          <p:nvSpPr>
            <p:cNvPr id="19" name="TextBox 18">
              <a:extLst>
                <a:ext uri="{FF2B5EF4-FFF2-40B4-BE49-F238E27FC236}">
                  <a16:creationId xmlns:a16="http://schemas.microsoft.com/office/drawing/2014/main" id="{88A439D5-8A45-7F48-A882-15BC9E980172}"/>
                </a:ext>
              </a:extLst>
            </p:cNvPr>
            <p:cNvSpPr txBox="1"/>
            <p:nvPr/>
          </p:nvSpPr>
          <p:spPr>
            <a:xfrm>
              <a:off x="2521527" y="3685648"/>
              <a:ext cx="424871" cy="461665"/>
            </a:xfrm>
            <a:prstGeom prst="rect">
              <a:avLst/>
            </a:prstGeom>
            <a:noFill/>
          </p:spPr>
          <p:txBody>
            <a:bodyPr wrap="square" rtlCol="0">
              <a:spAutoFit/>
            </a:bodyPr>
            <a:lstStyle/>
            <a:p>
              <a:r>
                <a:rPr lang="en-US" sz="2400" dirty="0"/>
                <a:t>u</a:t>
              </a:r>
              <a:r>
                <a:rPr lang="en-US" sz="2400" baseline="-25000" dirty="0"/>
                <a:t>s</a:t>
              </a:r>
            </a:p>
          </p:txBody>
        </p:sp>
        <p:sp>
          <p:nvSpPr>
            <p:cNvPr id="24" name="TextBox 23">
              <a:extLst>
                <a:ext uri="{FF2B5EF4-FFF2-40B4-BE49-F238E27FC236}">
                  <a16:creationId xmlns:a16="http://schemas.microsoft.com/office/drawing/2014/main" id="{C2DD7EDF-5169-EB46-93E7-26D0DB4363BE}"/>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26" name="TextBox 25">
              <a:extLst>
                <a:ext uri="{FF2B5EF4-FFF2-40B4-BE49-F238E27FC236}">
                  <a16:creationId xmlns:a16="http://schemas.microsoft.com/office/drawing/2014/main" id="{A5FCFA91-CB02-A944-8675-070DDE6E4B40}"/>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Lab Frame</a:t>
              </a:r>
            </a:p>
          </p:txBody>
        </p:sp>
      </p:grpSp>
      <p:grpSp>
        <p:nvGrpSpPr>
          <p:cNvPr id="28" name="Group 27">
            <a:extLst>
              <a:ext uri="{FF2B5EF4-FFF2-40B4-BE49-F238E27FC236}">
                <a16:creationId xmlns:a16="http://schemas.microsoft.com/office/drawing/2014/main" id="{40FE3292-1771-9A4D-81B7-6EB75F0D800A}"/>
              </a:ext>
            </a:extLst>
          </p:cNvPr>
          <p:cNvGrpSpPr/>
          <p:nvPr/>
        </p:nvGrpSpPr>
        <p:grpSpPr>
          <a:xfrm>
            <a:off x="6576292" y="1801523"/>
            <a:ext cx="4050145" cy="3333695"/>
            <a:chOff x="960580" y="1782911"/>
            <a:chExt cx="4050145" cy="3333695"/>
          </a:xfrm>
        </p:grpSpPr>
        <p:sp>
          <p:nvSpPr>
            <p:cNvPr id="29" name="Rectangle 28">
              <a:extLst>
                <a:ext uri="{FF2B5EF4-FFF2-40B4-BE49-F238E27FC236}">
                  <a16:creationId xmlns:a16="http://schemas.microsoft.com/office/drawing/2014/main" id="{97F025D5-2ED2-2A4D-9B43-5C945456DC10}"/>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39001CA-2055-7541-A051-6CCDBBFF49C9}"/>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B05C3C4-E8E4-0D48-AD5C-096E157938DA}"/>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4A70C9-A82C-3F4C-8284-C3C3A23DFCD7}"/>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42" name="Straight Arrow Connector 41">
              <a:extLst>
                <a:ext uri="{FF2B5EF4-FFF2-40B4-BE49-F238E27FC236}">
                  <a16:creationId xmlns:a16="http://schemas.microsoft.com/office/drawing/2014/main" id="{899C0530-6984-E249-AD30-02D43F74FA05}"/>
                </a:ext>
              </a:extLst>
            </p:cNvPr>
            <p:cNvCxnSpPr>
              <a:cxnSpLocks/>
            </p:cNvCxnSpPr>
            <p:nvPr/>
          </p:nvCxnSpPr>
          <p:spPr>
            <a:xfrm>
              <a:off x="1801094" y="3073244"/>
              <a:ext cx="4063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3A9E4A5-6286-CD45-BF31-9028CA27B6A2}"/>
                </a:ext>
              </a:extLst>
            </p:cNvPr>
            <p:cNvGrpSpPr/>
            <p:nvPr/>
          </p:nvGrpSpPr>
          <p:grpSpPr>
            <a:xfrm>
              <a:off x="3582569" y="3044363"/>
              <a:ext cx="923628" cy="498795"/>
              <a:chOff x="6907659" y="5186001"/>
              <a:chExt cx="923628" cy="498795"/>
            </a:xfrm>
          </p:grpSpPr>
          <p:cxnSp>
            <p:nvCxnSpPr>
              <p:cNvPr id="39" name="Straight Arrow Connector 38">
                <a:extLst>
                  <a:ext uri="{FF2B5EF4-FFF2-40B4-BE49-F238E27FC236}">
                    <a16:creationId xmlns:a16="http://schemas.microsoft.com/office/drawing/2014/main" id="{ABC0BEC1-D413-F94C-97D3-B4EE08D89397}"/>
                  </a:ext>
                </a:extLst>
              </p:cNvPr>
              <p:cNvCxnSpPr>
                <a:cxnSpLocks/>
              </p:cNvCxnSpPr>
              <p:nvPr/>
            </p:nvCxnSpPr>
            <p:spPr>
              <a:xfrm>
                <a:off x="7222837" y="5186001"/>
                <a:ext cx="2586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F5C3413-EE54-F440-BEB9-332C07738CA4}"/>
                  </a:ext>
                </a:extLst>
              </p:cNvPr>
              <p:cNvSpPr txBox="1"/>
              <p:nvPr/>
            </p:nvSpPr>
            <p:spPr>
              <a:xfrm>
                <a:off x="6907659" y="5223131"/>
                <a:ext cx="923628" cy="461665"/>
              </a:xfrm>
              <a:prstGeom prst="rect">
                <a:avLst/>
              </a:prstGeom>
              <a:noFill/>
            </p:spPr>
            <p:txBody>
              <a:bodyPr wrap="square" rtlCol="0">
                <a:spAutoFit/>
              </a:bodyPr>
              <a:lstStyle/>
              <a:p>
                <a:r>
                  <a:rPr lang="en-US" sz="2400" dirty="0"/>
                  <a:t>u</a:t>
                </a:r>
                <a:r>
                  <a:rPr lang="en-US" sz="2400" baseline="-25000" dirty="0"/>
                  <a:t>2</a:t>
                </a:r>
                <a:r>
                  <a:rPr lang="en-US" sz="2400" dirty="0"/>
                  <a:t>-u</a:t>
                </a:r>
                <a:r>
                  <a:rPr lang="en-US" sz="2400" baseline="-25000" dirty="0"/>
                  <a:t>s</a:t>
                </a:r>
              </a:p>
            </p:txBody>
          </p:sp>
        </p:grpSp>
        <p:sp>
          <p:nvSpPr>
            <p:cNvPr id="37" name="TextBox 36">
              <a:extLst>
                <a:ext uri="{FF2B5EF4-FFF2-40B4-BE49-F238E27FC236}">
                  <a16:creationId xmlns:a16="http://schemas.microsoft.com/office/drawing/2014/main" id="{FDB689DC-6ADD-F441-BFEE-3FC9BB0D7D87}"/>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38" name="TextBox 37">
              <a:extLst>
                <a:ext uri="{FF2B5EF4-FFF2-40B4-BE49-F238E27FC236}">
                  <a16:creationId xmlns:a16="http://schemas.microsoft.com/office/drawing/2014/main" id="{E5F794D9-D3F3-7F43-98F2-EF492B236949}"/>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Shock Frame</a:t>
              </a:r>
            </a:p>
          </p:txBody>
        </p:sp>
      </p:grpSp>
      <p:sp>
        <p:nvSpPr>
          <p:cNvPr id="43" name="TextBox 42">
            <a:extLst>
              <a:ext uri="{FF2B5EF4-FFF2-40B4-BE49-F238E27FC236}">
                <a16:creationId xmlns:a16="http://schemas.microsoft.com/office/drawing/2014/main" id="{9A723D57-0B14-E146-A1EC-2FEE2B246CA7}"/>
              </a:ext>
            </a:extLst>
          </p:cNvPr>
          <p:cNvSpPr txBox="1"/>
          <p:nvPr/>
        </p:nvSpPr>
        <p:spPr>
          <a:xfrm>
            <a:off x="7249408" y="3100105"/>
            <a:ext cx="923628" cy="461665"/>
          </a:xfrm>
          <a:prstGeom prst="rect">
            <a:avLst/>
          </a:prstGeom>
          <a:noFill/>
        </p:spPr>
        <p:txBody>
          <a:bodyPr wrap="square" rtlCol="0">
            <a:spAutoFit/>
          </a:bodyPr>
          <a:lstStyle/>
          <a:p>
            <a:r>
              <a:rPr lang="en-US" sz="2400" dirty="0"/>
              <a:t>u</a:t>
            </a:r>
            <a:r>
              <a:rPr lang="en-US" sz="2400" baseline="-25000" dirty="0"/>
              <a:t>1</a:t>
            </a:r>
            <a:r>
              <a:rPr lang="en-US" sz="2400" dirty="0"/>
              <a:t>-u</a:t>
            </a:r>
            <a:r>
              <a:rPr lang="en-US" sz="2400" baseline="-25000" dirty="0"/>
              <a:t>s</a:t>
            </a:r>
          </a:p>
        </p:txBody>
      </p:sp>
    </p:spTree>
    <p:extLst>
      <p:ext uri="{BB962C8B-B14F-4D97-AF65-F5344CB8AC3E}">
        <p14:creationId xmlns:p14="http://schemas.microsoft.com/office/powerpoint/2010/main" val="484573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8EF0-500A-2745-B88A-682330798E0B}"/>
              </a:ext>
            </a:extLst>
          </p:cNvPr>
          <p:cNvSpPr>
            <a:spLocks noGrp="1"/>
          </p:cNvSpPr>
          <p:nvPr>
            <p:ph type="title"/>
          </p:nvPr>
        </p:nvSpPr>
        <p:spPr/>
        <p:txBody>
          <a:bodyPr/>
          <a:lstStyle/>
          <a:p>
            <a:r>
              <a:rPr lang="en-US" dirty="0"/>
              <a:t>Pressure increase by factor of 6 at stagnation</a:t>
            </a:r>
          </a:p>
        </p:txBody>
      </p:sp>
      <p:sp>
        <p:nvSpPr>
          <p:cNvPr id="3" name="Content Placeholder 2">
            <a:extLst>
              <a:ext uri="{FF2B5EF4-FFF2-40B4-BE49-F238E27FC236}">
                <a16:creationId xmlns:a16="http://schemas.microsoft.com/office/drawing/2014/main" id="{F5F83CA5-D5BD-FF45-94CC-6F228A2B5C9A}"/>
              </a:ext>
            </a:extLst>
          </p:cNvPr>
          <p:cNvSpPr>
            <a:spLocks noGrp="1"/>
          </p:cNvSpPr>
          <p:nvPr>
            <p:ph sz="half" idx="1"/>
          </p:nvPr>
        </p:nvSpPr>
        <p:spPr/>
        <p:txBody>
          <a:bodyPr/>
          <a:lstStyle/>
          <a:p>
            <a:r>
              <a:rPr lang="en-US" dirty="0"/>
              <a:t>All energy in plasma is thermal</a:t>
            </a:r>
          </a:p>
          <a:p>
            <a:r>
              <a:rPr lang="en-US" dirty="0"/>
              <a:t>Energy in plasma equals that in magnetic field</a:t>
            </a:r>
          </a:p>
          <a:p>
            <a:r>
              <a:rPr lang="en-US" dirty="0"/>
              <a:t>Magnetic field energy known from radius at stagnation</a:t>
            </a:r>
          </a:p>
        </p:txBody>
      </p:sp>
      <p:sp>
        <p:nvSpPr>
          <p:cNvPr id="4" name="Content Placeholder 3">
            <a:extLst>
              <a:ext uri="{FF2B5EF4-FFF2-40B4-BE49-F238E27FC236}">
                <a16:creationId xmlns:a16="http://schemas.microsoft.com/office/drawing/2014/main" id="{F4C987F8-08BC-F446-843D-61C29185FA3B}"/>
              </a:ext>
            </a:extLst>
          </p:cNvPr>
          <p:cNvSpPr>
            <a:spLocks noGrp="1"/>
          </p:cNvSpPr>
          <p:nvPr>
            <p:ph sz="half" idx="2"/>
          </p:nvPr>
        </p:nvSpPr>
        <p:spPr/>
        <p:txBody>
          <a:bodyPr/>
          <a:lstStyle/>
          <a:p>
            <a:r>
              <a:rPr lang="en-US" dirty="0"/>
              <a:t>Total ram energy turns into thermal (factor 2)</a:t>
            </a:r>
          </a:p>
          <a:p>
            <a:r>
              <a:rPr lang="en-US" dirty="0"/>
              <a:t>R goes from ¼ to 1/10 during stagnation (factor 2.5)</a:t>
            </a:r>
          </a:p>
          <a:p>
            <a:r>
              <a:rPr lang="en-US" dirty="0"/>
              <a:t>This only gives total of factor of 5 though… the rest of the energy comes from return shock heating, which must come from piston</a:t>
            </a:r>
          </a:p>
        </p:txBody>
      </p:sp>
    </p:spTree>
    <p:extLst>
      <p:ext uri="{BB962C8B-B14F-4D97-AF65-F5344CB8AC3E}">
        <p14:creationId xmlns:p14="http://schemas.microsoft.com/office/powerpoint/2010/main" val="407455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36682D-8B67-634C-847A-3E8D325861E5}"/>
              </a:ext>
            </a:extLst>
          </p:cNvPr>
          <p:cNvSpPr>
            <a:spLocks noGrp="1"/>
          </p:cNvSpPr>
          <p:nvPr>
            <p:ph type="title"/>
          </p:nvPr>
        </p:nvSpPr>
        <p:spPr>
          <a:xfrm>
            <a:off x="838200" y="365125"/>
            <a:ext cx="10942674" cy="1325563"/>
          </a:xfrm>
        </p:spPr>
        <p:txBody>
          <a:bodyPr/>
          <a:lstStyle/>
          <a:p>
            <a:r>
              <a:rPr lang="en-US" dirty="0"/>
              <a:t>1D MHD Shock in Cylindrical at 1MA/3Torr/3cm</a:t>
            </a:r>
          </a:p>
        </p:txBody>
      </p:sp>
      <p:pic>
        <p:nvPicPr>
          <p:cNvPr id="10" name="dpf1Dmovie_4AeOBm.mp4">
            <a:hlinkClick r:id="" action="ppaction://media"/>
            <a:extLst>
              <a:ext uri="{FF2B5EF4-FFF2-40B4-BE49-F238E27FC236}">
                <a16:creationId xmlns:a16="http://schemas.microsoft.com/office/drawing/2014/main" id="{84F21FFF-1B89-0F45-9C9D-F1A44265FF2A}"/>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47" t="8267" r="148" b="4338"/>
          <a:stretch/>
        </p:blipFill>
        <p:spPr>
          <a:xfrm>
            <a:off x="514225" y="2257149"/>
            <a:ext cx="11605491" cy="3647440"/>
          </a:xfrm>
        </p:spPr>
      </p:pic>
    </p:spTree>
    <p:extLst>
      <p:ext uri="{BB962C8B-B14F-4D97-AF65-F5344CB8AC3E}">
        <p14:creationId xmlns:p14="http://schemas.microsoft.com/office/powerpoint/2010/main" val="5756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5ED-6553-1846-B555-799D1634AE13}"/>
              </a:ext>
            </a:extLst>
          </p:cNvPr>
          <p:cNvSpPr>
            <a:spLocks noGrp="1"/>
          </p:cNvSpPr>
          <p:nvPr>
            <p:ph type="title"/>
          </p:nvPr>
        </p:nvSpPr>
        <p:spPr/>
        <p:txBody>
          <a:bodyPr/>
          <a:lstStyle/>
          <a:p>
            <a:r>
              <a:rPr lang="en-US" dirty="0"/>
              <a:t>Stagnation occurs at r/R = 0.13 in cylindrical</a:t>
            </a:r>
          </a:p>
        </p:txBody>
      </p:sp>
      <p:pic>
        <p:nvPicPr>
          <p:cNvPr id="5" name="Content Placeholder 4">
            <a:extLst>
              <a:ext uri="{FF2B5EF4-FFF2-40B4-BE49-F238E27FC236}">
                <a16:creationId xmlns:a16="http://schemas.microsoft.com/office/drawing/2014/main" id="{54A40380-BE63-D941-A681-85D69C77D34D}"/>
              </a:ext>
            </a:extLst>
          </p:cNvPr>
          <p:cNvPicPr>
            <a:picLocks noGrp="1" noChangeAspect="1"/>
          </p:cNvPicPr>
          <p:nvPr>
            <p:ph idx="1"/>
          </p:nvPr>
        </p:nvPicPr>
        <p:blipFill rotWithShape="1">
          <a:blip r:embed="rId2"/>
          <a:srcRect l="8005" t="5557" r="7668" b="3910"/>
          <a:stretch/>
        </p:blipFill>
        <p:spPr>
          <a:xfrm>
            <a:off x="324836" y="2232837"/>
            <a:ext cx="11370977" cy="4008475"/>
          </a:xfrm>
        </p:spPr>
      </p:pic>
    </p:spTree>
    <p:extLst>
      <p:ext uri="{BB962C8B-B14F-4D97-AF65-F5344CB8AC3E}">
        <p14:creationId xmlns:p14="http://schemas.microsoft.com/office/powerpoint/2010/main" val="81192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196" y="14411"/>
            <a:ext cx="10974572" cy="1325563"/>
          </a:xfrm>
        </p:spPr>
        <p:txBody>
          <a:bodyPr>
            <a:normAutofit fontScale="90000"/>
          </a:bodyPr>
          <a:lstStyle/>
          <a:p>
            <a:r>
              <a:rPr lang="en-US" sz="3600" dirty="0"/>
              <a:t>Rate of Energy input into magnetic field is the same as rate of energy input into plasma for small skin layer even for cylindrical</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255757"/>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7" y="3633205"/>
            <a:ext cx="3733804" cy="461665"/>
          </a:xfrm>
          <a:prstGeom prst="rect">
            <a:avLst/>
          </a:prstGeom>
          <a:noFill/>
        </p:spPr>
        <p:txBody>
          <a:bodyPr wrap="square" rtlCol="0">
            <a:spAutoFit/>
          </a:bodyPr>
          <a:lstStyle/>
          <a:p>
            <a:r>
              <a:rPr lang="en-US" sz="2400" b="1" dirty="0"/>
              <a:t>Also from thin skin current</a:t>
            </a:r>
          </a:p>
        </p:txBody>
      </p:sp>
      <p:sp>
        <p:nvSpPr>
          <p:cNvPr id="15" name="TextBox 14">
            <a:extLst>
              <a:ext uri="{FF2B5EF4-FFF2-40B4-BE49-F238E27FC236}">
                <a16:creationId xmlns:a16="http://schemas.microsoft.com/office/drawing/2014/main" id="{A13BDA67-A6C7-B24E-9752-8A4C85607383}"/>
              </a:ext>
            </a:extLst>
          </p:cNvPr>
          <p:cNvSpPr txBox="1"/>
          <p:nvPr/>
        </p:nvSpPr>
        <p:spPr>
          <a:xfrm>
            <a:off x="838197" y="5262518"/>
            <a:ext cx="6928693" cy="461665"/>
          </a:xfrm>
          <a:prstGeom prst="rect">
            <a:avLst/>
          </a:prstGeom>
          <a:noFill/>
        </p:spPr>
        <p:txBody>
          <a:bodyPr wrap="square" rtlCol="0">
            <a:spAutoFit/>
          </a:bodyPr>
          <a:lstStyle/>
          <a:p>
            <a:r>
              <a:rPr lang="en-US" sz="2400" b="1" dirty="0"/>
              <a:t>From total energy conservation</a:t>
            </a:r>
          </a:p>
        </p:txBody>
      </p:sp>
      <p:pic>
        <p:nvPicPr>
          <p:cNvPr id="11" name="Content Placeholder 10">
            <a:extLst>
              <a:ext uri="{FF2B5EF4-FFF2-40B4-BE49-F238E27FC236}">
                <a16:creationId xmlns:a16="http://schemas.microsoft.com/office/drawing/2014/main" id="{C85747A4-2F38-C544-83C1-8F26A3869AB1}"/>
              </a:ext>
            </a:extLst>
          </p:cNvPr>
          <p:cNvPicPr>
            <a:picLocks noGrp="1" noChangeAspect="1"/>
          </p:cNvPicPr>
          <p:nvPr>
            <p:ph idx="1"/>
          </p:nvPr>
        </p:nvPicPr>
        <p:blipFill>
          <a:blip r:embed="rId2"/>
          <a:stretch>
            <a:fillRect/>
          </a:stretch>
        </p:blipFill>
        <p:spPr>
          <a:xfrm>
            <a:off x="913681" y="2777497"/>
            <a:ext cx="5186866" cy="612570"/>
          </a:xfrm>
          <a:prstGeom prst="rect">
            <a:avLst/>
          </a:prstGeom>
        </p:spPr>
      </p:pic>
      <p:sp>
        <p:nvSpPr>
          <p:cNvPr id="18" name="TextBox 17">
            <a:extLst>
              <a:ext uri="{FF2B5EF4-FFF2-40B4-BE49-F238E27FC236}">
                <a16:creationId xmlns:a16="http://schemas.microsoft.com/office/drawing/2014/main" id="{1C090803-81D5-9C41-A8EA-8BE8923BBB45}"/>
              </a:ext>
            </a:extLst>
          </p:cNvPr>
          <p:cNvSpPr txBox="1"/>
          <p:nvPr/>
        </p:nvSpPr>
        <p:spPr>
          <a:xfrm>
            <a:off x="6401257" y="2255757"/>
            <a:ext cx="3704277" cy="461665"/>
          </a:xfrm>
          <a:prstGeom prst="rect">
            <a:avLst/>
          </a:prstGeom>
          <a:noFill/>
        </p:spPr>
        <p:txBody>
          <a:bodyPr wrap="square" rtlCol="0">
            <a:spAutoFit/>
          </a:bodyPr>
          <a:lstStyle/>
          <a:p>
            <a:r>
              <a:rPr lang="en-US" sz="2400" b="1" dirty="0"/>
              <a:t>From thin skin current</a:t>
            </a:r>
          </a:p>
        </p:txBody>
      </p:sp>
      <p:pic>
        <p:nvPicPr>
          <p:cNvPr id="26" name="Picture 25">
            <a:extLst>
              <a:ext uri="{FF2B5EF4-FFF2-40B4-BE49-F238E27FC236}">
                <a16:creationId xmlns:a16="http://schemas.microsoft.com/office/drawing/2014/main" id="{3894A379-950F-3741-94AC-E39C8C0F6527}"/>
              </a:ext>
            </a:extLst>
          </p:cNvPr>
          <p:cNvPicPr>
            <a:picLocks noChangeAspect="1"/>
          </p:cNvPicPr>
          <p:nvPr/>
        </p:nvPicPr>
        <p:blipFill>
          <a:blip r:embed="rId3"/>
          <a:stretch>
            <a:fillRect/>
          </a:stretch>
        </p:blipFill>
        <p:spPr>
          <a:xfrm>
            <a:off x="6447147" y="2772982"/>
            <a:ext cx="3887700" cy="698347"/>
          </a:xfrm>
          <a:prstGeom prst="rect">
            <a:avLst/>
          </a:prstGeom>
        </p:spPr>
      </p:pic>
      <p:pic>
        <p:nvPicPr>
          <p:cNvPr id="3" name="Picture 2">
            <a:extLst>
              <a:ext uri="{FF2B5EF4-FFF2-40B4-BE49-F238E27FC236}">
                <a16:creationId xmlns:a16="http://schemas.microsoft.com/office/drawing/2014/main" id="{759FF8A9-4200-494F-B3DF-455520ACA67D}"/>
              </a:ext>
            </a:extLst>
          </p:cNvPr>
          <p:cNvPicPr>
            <a:picLocks noChangeAspect="1"/>
          </p:cNvPicPr>
          <p:nvPr/>
        </p:nvPicPr>
        <p:blipFill rotWithShape="1">
          <a:blip r:embed="rId4"/>
          <a:srcRect l="-1982" t="-3711" r="-502" b="-5886"/>
          <a:stretch/>
        </p:blipFill>
        <p:spPr>
          <a:xfrm>
            <a:off x="2926080" y="1280159"/>
            <a:ext cx="5900134" cy="828089"/>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7B9FACFE-110F-004E-A5F3-CBC273022FF3}"/>
              </a:ext>
            </a:extLst>
          </p:cNvPr>
          <p:cNvPicPr>
            <a:picLocks noChangeAspect="1"/>
          </p:cNvPicPr>
          <p:nvPr/>
        </p:nvPicPr>
        <p:blipFill>
          <a:blip r:embed="rId5"/>
          <a:stretch>
            <a:fillRect/>
          </a:stretch>
        </p:blipFill>
        <p:spPr>
          <a:xfrm>
            <a:off x="919717" y="4123842"/>
            <a:ext cx="9185818" cy="713391"/>
          </a:xfrm>
          <a:prstGeom prst="rect">
            <a:avLst/>
          </a:prstGeom>
        </p:spPr>
      </p:pic>
      <p:pic>
        <p:nvPicPr>
          <p:cNvPr id="5" name="Picture 4">
            <a:extLst>
              <a:ext uri="{FF2B5EF4-FFF2-40B4-BE49-F238E27FC236}">
                <a16:creationId xmlns:a16="http://schemas.microsoft.com/office/drawing/2014/main" id="{E3CE1B99-C1C3-B14F-8C1B-01865D752596}"/>
              </a:ext>
            </a:extLst>
          </p:cNvPr>
          <p:cNvPicPr>
            <a:picLocks noChangeAspect="1"/>
          </p:cNvPicPr>
          <p:nvPr/>
        </p:nvPicPr>
        <p:blipFill>
          <a:blip r:embed="rId6"/>
          <a:stretch>
            <a:fillRect/>
          </a:stretch>
        </p:blipFill>
        <p:spPr>
          <a:xfrm>
            <a:off x="913681" y="5724184"/>
            <a:ext cx="10144179" cy="668528"/>
          </a:xfrm>
          <a:prstGeom prst="rect">
            <a:avLst/>
          </a:prstGeom>
        </p:spPr>
      </p:pic>
    </p:spTree>
    <p:extLst>
      <p:ext uri="{BB962C8B-B14F-4D97-AF65-F5344CB8AC3E}">
        <p14:creationId xmlns:p14="http://schemas.microsoft.com/office/powerpoint/2010/main" val="2625907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C9B4AD-7694-1F41-90FC-1E7AD3D95C09}"/>
              </a:ext>
            </a:extLst>
          </p:cNvPr>
          <p:cNvSpPr>
            <a:spLocks noGrp="1"/>
          </p:cNvSpPr>
          <p:nvPr>
            <p:ph type="title"/>
          </p:nvPr>
        </p:nvSpPr>
        <p:spPr/>
        <p:txBody>
          <a:bodyPr/>
          <a:lstStyle/>
          <a:p>
            <a:r>
              <a:rPr lang="en-US" dirty="0"/>
              <a:t>Example B</a:t>
            </a:r>
            <a:r>
              <a:rPr lang="en-US" baseline="-25000" dirty="0"/>
              <a:t>𝜃</a:t>
            </a:r>
            <a:r>
              <a:rPr lang="en-US" dirty="0"/>
              <a:t> from 1MA/3Torr/3cm run</a:t>
            </a:r>
          </a:p>
        </p:txBody>
      </p:sp>
      <p:sp>
        <p:nvSpPr>
          <p:cNvPr id="10" name="TextBox 9">
            <a:extLst>
              <a:ext uri="{FF2B5EF4-FFF2-40B4-BE49-F238E27FC236}">
                <a16:creationId xmlns:a16="http://schemas.microsoft.com/office/drawing/2014/main" id="{B1C52584-1FF9-7F44-A3C0-39DA660D2284}"/>
              </a:ext>
            </a:extLst>
          </p:cNvPr>
          <p:cNvSpPr txBox="1"/>
          <p:nvPr/>
        </p:nvSpPr>
        <p:spPr>
          <a:xfrm>
            <a:off x="7390614" y="1690688"/>
            <a:ext cx="373301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Skin layer between r1(t) and r2(t)</a:t>
            </a:r>
          </a:p>
          <a:p>
            <a:pPr marL="285750" indent="-285750">
              <a:buFont typeface="Arial" panose="020B0604020202020204" pitchFamily="34" charset="0"/>
              <a:buChar char="•"/>
            </a:pPr>
            <a:r>
              <a:rPr lang="en-US" sz="2400" dirty="0"/>
              <a:t>Magnetic flux/energy in skin layer is much less than that in vacuum for thin skin layer</a:t>
            </a:r>
          </a:p>
          <a:p>
            <a:pPr marL="285750" indent="-285750">
              <a:buFont typeface="Arial" panose="020B0604020202020204" pitchFamily="34" charset="0"/>
              <a:buChar char="•"/>
            </a:pPr>
            <a:r>
              <a:rPr lang="en-US" sz="2400" dirty="0" err="1"/>
              <a:t>rB</a:t>
            </a:r>
            <a:r>
              <a:rPr lang="en-US" sz="2400" baseline="-25000" dirty="0"/>
              <a:t>𝜃</a:t>
            </a:r>
            <a:r>
              <a:rPr lang="en-US" sz="2400" dirty="0"/>
              <a:t> propagates in like a square pulse</a:t>
            </a:r>
          </a:p>
          <a:p>
            <a:pPr marL="285750" indent="-285750">
              <a:buFont typeface="Arial" panose="020B0604020202020204" pitchFamily="34" charset="0"/>
              <a:buChar char="•"/>
            </a:pPr>
            <a:endParaRPr lang="en-US" sz="2400" dirty="0"/>
          </a:p>
        </p:txBody>
      </p:sp>
      <p:pic>
        <p:nvPicPr>
          <p:cNvPr id="14" name="Content Placeholder 13">
            <a:extLst>
              <a:ext uri="{FF2B5EF4-FFF2-40B4-BE49-F238E27FC236}">
                <a16:creationId xmlns:a16="http://schemas.microsoft.com/office/drawing/2014/main" id="{CEB7BFE3-F8BB-2C4E-9035-4C098E241769}"/>
              </a:ext>
            </a:extLst>
          </p:cNvPr>
          <p:cNvPicPr>
            <a:picLocks noGrp="1" noChangeAspect="1"/>
          </p:cNvPicPr>
          <p:nvPr>
            <p:ph idx="1"/>
          </p:nvPr>
        </p:nvPicPr>
        <p:blipFill>
          <a:blip r:embed="rId2"/>
          <a:stretch>
            <a:fillRect/>
          </a:stretch>
        </p:blipFill>
        <p:spPr>
          <a:xfrm>
            <a:off x="1213515" y="1690688"/>
            <a:ext cx="5801784" cy="4351338"/>
          </a:xfrm>
        </p:spPr>
      </p:pic>
    </p:spTree>
    <p:extLst>
      <p:ext uri="{BB962C8B-B14F-4D97-AF65-F5344CB8AC3E}">
        <p14:creationId xmlns:p14="http://schemas.microsoft.com/office/powerpoint/2010/main" val="3645496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2A9A-196C-954F-A875-9C4959C8AA39}"/>
              </a:ext>
            </a:extLst>
          </p:cNvPr>
          <p:cNvSpPr>
            <a:spLocks noGrp="1"/>
          </p:cNvSpPr>
          <p:nvPr>
            <p:ph type="title"/>
          </p:nvPr>
        </p:nvSpPr>
        <p:spPr/>
        <p:txBody>
          <a:bodyPr/>
          <a:lstStyle/>
          <a:p>
            <a:r>
              <a:rPr lang="en-US" dirty="0"/>
              <a:t>Thermal energy in pinch at stagnation equals energy stored in magnetic field</a:t>
            </a:r>
          </a:p>
        </p:txBody>
      </p:sp>
      <p:sp>
        <p:nvSpPr>
          <p:cNvPr id="7" name="Content Placeholder 6">
            <a:extLst>
              <a:ext uri="{FF2B5EF4-FFF2-40B4-BE49-F238E27FC236}">
                <a16:creationId xmlns:a16="http://schemas.microsoft.com/office/drawing/2014/main" id="{636A3E22-9690-CA42-BE5A-DA58A54ACF26}"/>
              </a:ext>
            </a:extLst>
          </p:cNvPr>
          <p:cNvSpPr>
            <a:spLocks noGrp="1"/>
          </p:cNvSpPr>
          <p:nvPr>
            <p:ph sz="half" idx="1"/>
          </p:nvPr>
        </p:nvSpPr>
        <p:spPr>
          <a:xfrm>
            <a:off x="838200" y="1825625"/>
            <a:ext cx="10247722" cy="4055701"/>
          </a:xfrm>
        </p:spPr>
        <p:txBody>
          <a:bodyPr>
            <a:normAutofit/>
          </a:bodyPr>
          <a:lstStyle/>
          <a:p>
            <a:r>
              <a:rPr lang="en-US" sz="2200" dirty="0"/>
              <a:t>Average density at stagnation from mass conservation</a:t>
            </a:r>
          </a:p>
          <a:p>
            <a:endParaRPr lang="en-US" sz="2200" dirty="0"/>
          </a:p>
          <a:p>
            <a:endParaRPr lang="en-US" sz="2200" dirty="0"/>
          </a:p>
          <a:p>
            <a:r>
              <a:rPr lang="en-US" sz="2200" dirty="0"/>
              <a:t>Magnetic field energy at stagnation can be expressed in terms of current and compression ratio</a:t>
            </a:r>
          </a:p>
          <a:p>
            <a:endParaRPr lang="en-US" sz="2200" dirty="0"/>
          </a:p>
          <a:p>
            <a:endParaRPr lang="en-US" sz="2200" dirty="0"/>
          </a:p>
          <a:p>
            <a:r>
              <a:rPr lang="en-US" sz="2200" dirty="0"/>
              <a:t>Average pressure from energy balance equation</a:t>
            </a:r>
          </a:p>
        </p:txBody>
      </p:sp>
      <p:pic>
        <p:nvPicPr>
          <p:cNvPr id="8" name="Picture 7">
            <a:extLst>
              <a:ext uri="{FF2B5EF4-FFF2-40B4-BE49-F238E27FC236}">
                <a16:creationId xmlns:a16="http://schemas.microsoft.com/office/drawing/2014/main" id="{4D65988D-1FD5-4C47-96F7-2423E527849E}"/>
              </a:ext>
            </a:extLst>
          </p:cNvPr>
          <p:cNvPicPr>
            <a:picLocks noChangeAspect="1"/>
          </p:cNvPicPr>
          <p:nvPr/>
        </p:nvPicPr>
        <p:blipFill>
          <a:blip r:embed="rId2"/>
          <a:stretch>
            <a:fillRect/>
          </a:stretch>
        </p:blipFill>
        <p:spPr>
          <a:xfrm>
            <a:off x="1444985" y="3851573"/>
            <a:ext cx="6800134" cy="689448"/>
          </a:xfrm>
          <a:prstGeom prst="rect">
            <a:avLst/>
          </a:prstGeom>
        </p:spPr>
      </p:pic>
      <p:pic>
        <p:nvPicPr>
          <p:cNvPr id="9" name="Picture 8">
            <a:extLst>
              <a:ext uri="{FF2B5EF4-FFF2-40B4-BE49-F238E27FC236}">
                <a16:creationId xmlns:a16="http://schemas.microsoft.com/office/drawing/2014/main" id="{A71E263E-3B62-5F48-AE8B-18EC9D1DA2D3}"/>
              </a:ext>
            </a:extLst>
          </p:cNvPr>
          <p:cNvPicPr>
            <a:picLocks noChangeAspect="1"/>
          </p:cNvPicPr>
          <p:nvPr/>
        </p:nvPicPr>
        <p:blipFill>
          <a:blip r:embed="rId3"/>
          <a:stretch>
            <a:fillRect/>
          </a:stretch>
        </p:blipFill>
        <p:spPr>
          <a:xfrm>
            <a:off x="1444985" y="2360840"/>
            <a:ext cx="3683196" cy="654025"/>
          </a:xfrm>
          <a:prstGeom prst="rect">
            <a:avLst/>
          </a:prstGeom>
        </p:spPr>
      </p:pic>
      <p:pic>
        <p:nvPicPr>
          <p:cNvPr id="10" name="Picture 9">
            <a:extLst>
              <a:ext uri="{FF2B5EF4-FFF2-40B4-BE49-F238E27FC236}">
                <a16:creationId xmlns:a16="http://schemas.microsoft.com/office/drawing/2014/main" id="{7C47AB61-010E-584B-A486-EFB3D2A5D24C}"/>
              </a:ext>
            </a:extLst>
          </p:cNvPr>
          <p:cNvPicPr>
            <a:picLocks noChangeAspect="1"/>
          </p:cNvPicPr>
          <p:nvPr/>
        </p:nvPicPr>
        <p:blipFill>
          <a:blip r:embed="rId4"/>
          <a:stretch>
            <a:fillRect/>
          </a:stretch>
        </p:blipFill>
        <p:spPr>
          <a:xfrm>
            <a:off x="1444985" y="5211173"/>
            <a:ext cx="5791527" cy="1340305"/>
          </a:xfrm>
          <a:prstGeom prst="rect">
            <a:avLst/>
          </a:prstGeom>
        </p:spPr>
      </p:pic>
      <p:pic>
        <p:nvPicPr>
          <p:cNvPr id="11" name="Picture 10">
            <a:extLst>
              <a:ext uri="{FF2B5EF4-FFF2-40B4-BE49-F238E27FC236}">
                <a16:creationId xmlns:a16="http://schemas.microsoft.com/office/drawing/2014/main" id="{5DB6076F-691A-7240-A765-9D1BD3BFBBEA}"/>
              </a:ext>
            </a:extLst>
          </p:cNvPr>
          <p:cNvPicPr>
            <a:picLocks noChangeAspect="1"/>
          </p:cNvPicPr>
          <p:nvPr/>
        </p:nvPicPr>
        <p:blipFill>
          <a:blip r:embed="rId5"/>
          <a:stretch>
            <a:fillRect/>
          </a:stretch>
        </p:blipFill>
        <p:spPr>
          <a:xfrm>
            <a:off x="7515224" y="1927028"/>
            <a:ext cx="4445361" cy="867625"/>
          </a:xfrm>
          <a:prstGeom prst="rect">
            <a:avLst/>
          </a:prstGeom>
          <a:solidFill>
            <a:srgbClr val="FFFF00"/>
          </a:solidFill>
          <a:ln>
            <a:solidFill>
              <a:srgbClr val="FF0000"/>
            </a:solidFill>
          </a:ln>
        </p:spPr>
      </p:pic>
    </p:spTree>
    <p:extLst>
      <p:ext uri="{BB962C8B-B14F-4D97-AF65-F5344CB8AC3E}">
        <p14:creationId xmlns:p14="http://schemas.microsoft.com/office/powerpoint/2010/main" val="3826254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83EF43-98D1-4946-B769-C623AC264002}"/>
              </a:ext>
            </a:extLst>
          </p:cNvPr>
          <p:cNvSpPr>
            <a:spLocks noGrp="1"/>
          </p:cNvSpPr>
          <p:nvPr>
            <p:ph type="title"/>
          </p:nvPr>
        </p:nvSpPr>
        <p:spPr/>
        <p:txBody>
          <a:bodyPr>
            <a:noAutofit/>
          </a:bodyPr>
          <a:lstStyle/>
          <a:p>
            <a:r>
              <a:rPr lang="en-US" sz="3600" dirty="0"/>
              <a:t>1D model gives average temperature at stagnation in terms of energy per unit length in magnetic field, particles per unit length, and adiabatic coefficient</a:t>
            </a:r>
          </a:p>
        </p:txBody>
      </p:sp>
      <p:sp>
        <p:nvSpPr>
          <p:cNvPr id="6" name="Content Placeholder 5">
            <a:extLst>
              <a:ext uri="{FF2B5EF4-FFF2-40B4-BE49-F238E27FC236}">
                <a16:creationId xmlns:a16="http://schemas.microsoft.com/office/drawing/2014/main" id="{4AD51918-ED08-A14E-B783-B03CD27EC253}"/>
              </a:ext>
            </a:extLst>
          </p:cNvPr>
          <p:cNvSpPr>
            <a:spLocks noGrp="1"/>
          </p:cNvSpPr>
          <p:nvPr>
            <p:ph idx="1"/>
          </p:nvPr>
        </p:nvSpPr>
        <p:spPr>
          <a:xfrm>
            <a:off x="838200" y="3921551"/>
            <a:ext cx="10515600" cy="2255411"/>
          </a:xfrm>
        </p:spPr>
        <p:txBody>
          <a:bodyPr>
            <a:normAutofit fontScale="77500" lnSpcReduction="20000"/>
          </a:bodyPr>
          <a:lstStyle/>
          <a:p>
            <a:r>
              <a:rPr lang="en-US" dirty="0"/>
              <a:t>μ</a:t>
            </a:r>
            <a:r>
              <a:rPr lang="en-US" baseline="-25000" dirty="0"/>
              <a:t>0</a:t>
            </a:r>
            <a:r>
              <a:rPr lang="en-US" dirty="0"/>
              <a:t>I</a:t>
            </a:r>
            <a:r>
              <a:rPr lang="en-US" baseline="30000" dirty="0"/>
              <a:t>2</a:t>
            </a:r>
            <a:r>
              <a:rPr lang="en-US" dirty="0"/>
              <a:t>/4𝜋 x ln(R/</a:t>
            </a:r>
            <a:r>
              <a:rPr lang="en-US" dirty="0" err="1"/>
              <a:t>r</a:t>
            </a:r>
            <a:r>
              <a:rPr lang="en-US" baseline="-25000" dirty="0" err="1"/>
              <a:t>s</a:t>
            </a:r>
            <a:r>
              <a:rPr lang="en-US" dirty="0"/>
              <a:t>) is energy per unit length in magnetic field at stagnation</a:t>
            </a:r>
          </a:p>
          <a:p>
            <a:r>
              <a:rPr lang="en-US" dirty="0"/>
              <a:t>𝜋R</a:t>
            </a:r>
            <a:r>
              <a:rPr lang="en-US" baseline="30000" dirty="0"/>
              <a:t>2</a:t>
            </a:r>
            <a:r>
              <a:rPr lang="en-US" dirty="0"/>
              <a:t>n</a:t>
            </a:r>
            <a:r>
              <a:rPr lang="en-US" baseline="-25000" dirty="0"/>
              <a:t>0</a:t>
            </a:r>
            <a:r>
              <a:rPr lang="en-US" dirty="0"/>
              <a:t> is particles per unit length of plasma being compressed</a:t>
            </a:r>
          </a:p>
          <a:p>
            <a:r>
              <a:rPr lang="en-US" dirty="0"/>
              <a:t>I is current</a:t>
            </a:r>
          </a:p>
          <a:p>
            <a:r>
              <a:rPr lang="en-US" dirty="0" err="1"/>
              <a:t>γ</a:t>
            </a:r>
            <a:r>
              <a:rPr lang="en-US" dirty="0"/>
              <a:t> is adiabatic coefficient (5/3 for ideal gas)</a:t>
            </a:r>
          </a:p>
          <a:p>
            <a:r>
              <a:rPr lang="en-US" dirty="0"/>
              <a:t>R/</a:t>
            </a:r>
            <a:r>
              <a:rPr lang="en-US" dirty="0" err="1"/>
              <a:t>r</a:t>
            </a:r>
            <a:r>
              <a:rPr lang="en-US" baseline="-25000" dirty="0" err="1"/>
              <a:t>s</a:t>
            </a:r>
            <a:r>
              <a:rPr lang="en-US" dirty="0"/>
              <a:t> is compression ratio (1.0/0.12=8.33 from 1D shock calculation)</a:t>
            </a:r>
          </a:p>
          <a:p>
            <a:r>
              <a:rPr lang="en-US" dirty="0"/>
              <a:t>Larger than Cartesian by 2 ln(0.12)/(1-0.1) </a:t>
            </a:r>
            <a:r>
              <a:rPr lang="en-US"/>
              <a:t>= 4.71</a:t>
            </a:r>
            <a:endParaRPr lang="en-US" dirty="0"/>
          </a:p>
        </p:txBody>
      </p:sp>
      <p:pic>
        <p:nvPicPr>
          <p:cNvPr id="7" name="Picture 6">
            <a:extLst>
              <a:ext uri="{FF2B5EF4-FFF2-40B4-BE49-F238E27FC236}">
                <a16:creationId xmlns:a16="http://schemas.microsoft.com/office/drawing/2014/main" id="{65D4E358-779D-3543-9052-C4D532E9066A}"/>
              </a:ext>
            </a:extLst>
          </p:cNvPr>
          <p:cNvPicPr>
            <a:picLocks noChangeAspect="1"/>
          </p:cNvPicPr>
          <p:nvPr/>
        </p:nvPicPr>
        <p:blipFill rotWithShape="1">
          <a:blip r:embed="rId2"/>
          <a:srcRect l="23" t="-2575" r="-1255" b="-10327"/>
          <a:stretch/>
        </p:blipFill>
        <p:spPr>
          <a:xfrm>
            <a:off x="1003011" y="2250178"/>
            <a:ext cx="10149840" cy="1280160"/>
          </a:xfrm>
          <a:prstGeom prst="rect">
            <a:avLst/>
          </a:prstGeom>
          <a:solidFill>
            <a:srgbClr val="FFFF00"/>
          </a:solidFill>
          <a:ln>
            <a:solidFill>
              <a:srgbClr val="FF0000"/>
            </a:solidFill>
          </a:ln>
        </p:spPr>
      </p:pic>
    </p:spTree>
    <p:extLst>
      <p:ext uri="{BB962C8B-B14F-4D97-AF65-F5344CB8AC3E}">
        <p14:creationId xmlns:p14="http://schemas.microsoft.com/office/powerpoint/2010/main" val="152767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D13C-6CD2-9047-BEDC-E98DCCDCF34F}"/>
              </a:ext>
            </a:extLst>
          </p:cNvPr>
          <p:cNvSpPr>
            <a:spLocks noGrp="1"/>
          </p:cNvSpPr>
          <p:nvPr>
            <p:ph type="title"/>
          </p:nvPr>
        </p:nvSpPr>
        <p:spPr/>
        <p:txBody>
          <a:bodyPr/>
          <a:lstStyle/>
          <a:p>
            <a:r>
              <a:rPr lang="en-US" dirty="0"/>
              <a:t>Useful form of equation</a:t>
            </a:r>
          </a:p>
        </p:txBody>
      </p:sp>
      <p:sp>
        <p:nvSpPr>
          <p:cNvPr id="3" name="Content Placeholder 2">
            <a:extLst>
              <a:ext uri="{FF2B5EF4-FFF2-40B4-BE49-F238E27FC236}">
                <a16:creationId xmlns:a16="http://schemas.microsoft.com/office/drawing/2014/main" id="{998C58B8-BCDF-A24F-A430-ADC9B5E433BE}"/>
              </a:ext>
            </a:extLst>
          </p:cNvPr>
          <p:cNvSpPr>
            <a:spLocks noGrp="1"/>
          </p:cNvSpPr>
          <p:nvPr>
            <p:ph idx="1"/>
          </p:nvPr>
        </p:nvSpPr>
        <p:spPr>
          <a:xfrm>
            <a:off x="838200" y="5505253"/>
            <a:ext cx="10515600" cy="1180756"/>
          </a:xfrm>
        </p:spPr>
        <p:txBody>
          <a:bodyPr>
            <a:normAutofit lnSpcReduction="10000"/>
          </a:bodyPr>
          <a:lstStyle/>
          <a:p>
            <a:r>
              <a:rPr lang="en-US" dirty="0"/>
              <a:t>Last two expressions give &lt;</a:t>
            </a:r>
            <a:r>
              <a:rPr lang="en-US" dirty="0" err="1"/>
              <a:t>Ti+Te</a:t>
            </a:r>
            <a:r>
              <a:rPr lang="en-US" dirty="0"/>
              <a:t>&gt; in units of eV where current I is in MA, anode radius R is in cm, fill density n</a:t>
            </a:r>
            <a:r>
              <a:rPr lang="en-US" baseline="-25000" dirty="0"/>
              <a:t>0</a:t>
            </a:r>
            <a:r>
              <a:rPr lang="en-US" dirty="0"/>
              <a:t> is in 1/cm</a:t>
            </a:r>
            <a:r>
              <a:rPr lang="en-US" baseline="30000" dirty="0"/>
              <a:t>3</a:t>
            </a:r>
            <a:r>
              <a:rPr lang="en-US" dirty="0"/>
              <a:t>, D2 fill pressure P</a:t>
            </a:r>
            <a:r>
              <a:rPr lang="en-US" baseline="-25000" dirty="0"/>
              <a:t>0</a:t>
            </a:r>
            <a:r>
              <a:rPr lang="en-US" dirty="0"/>
              <a:t> is in Torr, and </a:t>
            </a:r>
            <a:r>
              <a:rPr lang="en-US" dirty="0" err="1"/>
              <a:t>γ</a:t>
            </a:r>
            <a:r>
              <a:rPr lang="en-US" dirty="0"/>
              <a:t>=5/3 is assumed </a:t>
            </a:r>
          </a:p>
        </p:txBody>
      </p:sp>
      <p:pic>
        <p:nvPicPr>
          <p:cNvPr id="5" name="Picture 4">
            <a:extLst>
              <a:ext uri="{FF2B5EF4-FFF2-40B4-BE49-F238E27FC236}">
                <a16:creationId xmlns:a16="http://schemas.microsoft.com/office/drawing/2014/main" id="{FBB0A511-E975-0D40-B1DD-C84F25C78124}"/>
              </a:ext>
            </a:extLst>
          </p:cNvPr>
          <p:cNvPicPr>
            <a:picLocks noChangeAspect="1"/>
          </p:cNvPicPr>
          <p:nvPr/>
        </p:nvPicPr>
        <p:blipFill>
          <a:blip r:embed="rId2"/>
          <a:stretch>
            <a:fillRect/>
          </a:stretch>
        </p:blipFill>
        <p:spPr>
          <a:xfrm>
            <a:off x="2038350" y="1619250"/>
            <a:ext cx="8115300" cy="3619500"/>
          </a:xfrm>
          <a:prstGeom prst="rect">
            <a:avLst/>
          </a:prstGeom>
        </p:spPr>
      </p:pic>
    </p:spTree>
    <p:extLst>
      <p:ext uri="{BB962C8B-B14F-4D97-AF65-F5344CB8AC3E}">
        <p14:creationId xmlns:p14="http://schemas.microsoft.com/office/powerpoint/2010/main" val="224838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D93D7-59F6-D242-A4F0-E8A7E9E36331}"/>
              </a:ext>
            </a:extLst>
          </p:cNvPr>
          <p:cNvSpPr>
            <a:spLocks noGrp="1"/>
          </p:cNvSpPr>
          <p:nvPr>
            <p:ph type="title"/>
          </p:nvPr>
        </p:nvSpPr>
        <p:spPr>
          <a:xfrm>
            <a:off x="684914" y="311963"/>
            <a:ext cx="10974572" cy="1293554"/>
          </a:xfrm>
        </p:spPr>
        <p:txBody>
          <a:bodyPr>
            <a:normAutofit fontScale="90000"/>
          </a:bodyPr>
          <a:lstStyle/>
          <a:p>
            <a:r>
              <a:rPr lang="en-US" dirty="0"/>
              <a:t>Pressure profiles at stagnation from 1MA/3Torr</a:t>
            </a:r>
            <a:r>
              <a:rPr lang="en-US"/>
              <a:t>/3cm </a:t>
            </a:r>
            <a:r>
              <a:rPr lang="en-US" dirty="0"/>
              <a:t>run in cylindrical matches that from formula</a:t>
            </a:r>
          </a:p>
        </p:txBody>
      </p:sp>
      <p:sp>
        <p:nvSpPr>
          <p:cNvPr id="11" name="TextBox 10">
            <a:extLst>
              <a:ext uri="{FF2B5EF4-FFF2-40B4-BE49-F238E27FC236}">
                <a16:creationId xmlns:a16="http://schemas.microsoft.com/office/drawing/2014/main" id="{7F214EDC-277C-4D41-8420-86B4EDD01E8B}"/>
              </a:ext>
            </a:extLst>
          </p:cNvPr>
          <p:cNvSpPr txBox="1"/>
          <p:nvPr/>
        </p:nvSpPr>
        <p:spPr>
          <a:xfrm>
            <a:off x="754144" y="6117996"/>
            <a:ext cx="993585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Average normalized density at stagnation from mass conservation is (R/</a:t>
            </a:r>
            <a:r>
              <a:rPr lang="en-US" dirty="0" err="1"/>
              <a:t>r</a:t>
            </a:r>
            <a:r>
              <a:rPr lang="en-US" baseline="-25000" dirty="0" err="1"/>
              <a:t>s</a:t>
            </a:r>
            <a:r>
              <a:rPr lang="en-US" dirty="0"/>
              <a:t>)</a:t>
            </a:r>
            <a:r>
              <a:rPr lang="en-US" baseline="30000" dirty="0"/>
              <a:t>2</a:t>
            </a:r>
            <a:r>
              <a:rPr lang="en-US" dirty="0"/>
              <a:t> = (1.0/0.13)</a:t>
            </a:r>
            <a:r>
              <a:rPr lang="en-US" baseline="30000" dirty="0"/>
              <a:t>2</a:t>
            </a:r>
            <a:r>
              <a:rPr lang="en-US" dirty="0"/>
              <a:t> = 59</a:t>
            </a:r>
          </a:p>
          <a:p>
            <a:pPr marL="285750" indent="-285750">
              <a:buFont typeface="Arial" panose="020B0604020202020204" pitchFamily="34" charset="0"/>
              <a:buChar char="•"/>
            </a:pPr>
            <a:r>
              <a:rPr lang="en-US" dirty="0"/>
              <a:t>Average normalized total pressure at stagnation from formula is 4.6x10</a:t>
            </a:r>
            <a:r>
              <a:rPr lang="en-US" baseline="30000" dirty="0"/>
              <a:t>4</a:t>
            </a:r>
            <a:endParaRPr lang="en-US" dirty="0"/>
          </a:p>
        </p:txBody>
      </p:sp>
      <p:pic>
        <p:nvPicPr>
          <p:cNvPr id="13" name="Content Placeholder 12">
            <a:extLst>
              <a:ext uri="{FF2B5EF4-FFF2-40B4-BE49-F238E27FC236}">
                <a16:creationId xmlns:a16="http://schemas.microsoft.com/office/drawing/2014/main" id="{DA74C9E3-1FF0-C841-976D-D8679E5BED1F}"/>
              </a:ext>
            </a:extLst>
          </p:cNvPr>
          <p:cNvPicPr>
            <a:picLocks noGrp="1" noChangeAspect="1"/>
          </p:cNvPicPr>
          <p:nvPr>
            <p:ph sz="half" idx="1"/>
          </p:nvPr>
        </p:nvPicPr>
        <p:blipFill>
          <a:blip r:embed="rId2"/>
          <a:stretch>
            <a:fillRect/>
          </a:stretch>
        </p:blipFill>
        <p:spPr>
          <a:xfrm>
            <a:off x="838200" y="2058194"/>
            <a:ext cx="5181600" cy="3886200"/>
          </a:xfrm>
        </p:spPr>
      </p:pic>
      <p:pic>
        <p:nvPicPr>
          <p:cNvPr id="17" name="Content Placeholder 16">
            <a:extLst>
              <a:ext uri="{FF2B5EF4-FFF2-40B4-BE49-F238E27FC236}">
                <a16:creationId xmlns:a16="http://schemas.microsoft.com/office/drawing/2014/main" id="{0DEDA200-18C4-EE4C-94D4-677820CDEA07}"/>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71227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a:extLst>
              <a:ext uri="{FF2B5EF4-FFF2-40B4-BE49-F238E27FC236}">
                <a16:creationId xmlns:a16="http://schemas.microsoft.com/office/drawing/2014/main" id="{4A04B8E3-9104-E449-9C17-A27064600607}"/>
              </a:ext>
            </a:extLst>
          </p:cNvPr>
          <p:cNvPicPr>
            <a:picLocks noGrp="1" noChangeAspect="1"/>
          </p:cNvPicPr>
          <p:nvPr>
            <p:ph sz="half" idx="2"/>
          </p:nvPr>
        </p:nvPicPr>
        <p:blipFill>
          <a:blip r:embed="rId2"/>
          <a:stretch>
            <a:fillRect/>
          </a:stretch>
        </p:blipFill>
        <p:spPr>
          <a:xfrm>
            <a:off x="6172200" y="2058194"/>
            <a:ext cx="5181600" cy="3886200"/>
          </a:xfrm>
        </p:spPr>
      </p:pic>
      <p:pic>
        <p:nvPicPr>
          <p:cNvPr id="25" name="Content Placeholder 24">
            <a:extLst>
              <a:ext uri="{FF2B5EF4-FFF2-40B4-BE49-F238E27FC236}">
                <a16:creationId xmlns:a16="http://schemas.microsoft.com/office/drawing/2014/main" id="{33823502-F40D-9148-AB5F-2944E476C5C4}"/>
              </a:ext>
            </a:extLst>
          </p:cNvPr>
          <p:cNvPicPr>
            <a:picLocks noGrp="1" noChangeAspect="1"/>
          </p:cNvPicPr>
          <p:nvPr>
            <p:ph sz="half" idx="1"/>
          </p:nvPr>
        </p:nvPicPr>
        <p:blipFill>
          <a:blip r:embed="rId3"/>
          <a:stretch>
            <a:fillRect/>
          </a:stretch>
        </p:blipFill>
        <p:spPr>
          <a:xfrm>
            <a:off x="838200" y="2058194"/>
            <a:ext cx="5181600" cy="3886200"/>
          </a:xfrm>
        </p:spPr>
      </p:pic>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Ion temperature on axis at stagnation is about 4 times higher than &lt;</a:t>
            </a:r>
            <a:r>
              <a:rPr lang="en-US" dirty="0" err="1"/>
              <a:t>Ti+Te</a:t>
            </a:r>
            <a:r>
              <a:rPr lang="en-US" dirty="0"/>
              <a:t>&gt;/2</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777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spTree>
    <p:extLst>
      <p:ext uri="{BB962C8B-B14F-4D97-AF65-F5344CB8AC3E}">
        <p14:creationId xmlns:p14="http://schemas.microsoft.com/office/powerpoint/2010/main" val="239775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76046-46FD-304C-8B10-B772C359C8E4}"/>
              </a:ext>
            </a:extLst>
          </p:cNvPr>
          <p:cNvSpPr>
            <a:spLocks noGrp="1"/>
          </p:cNvSpPr>
          <p:nvPr>
            <p:ph type="title"/>
          </p:nvPr>
        </p:nvSpPr>
        <p:spPr/>
        <p:txBody>
          <a:bodyPr/>
          <a:lstStyle/>
          <a:p>
            <a:r>
              <a:rPr lang="en-US" dirty="0"/>
              <a:t>1D Euler Equations</a:t>
            </a:r>
          </a:p>
        </p:txBody>
      </p:sp>
      <p:sp>
        <p:nvSpPr>
          <p:cNvPr id="12" name="TextBox 11">
            <a:extLst>
              <a:ext uri="{FF2B5EF4-FFF2-40B4-BE49-F238E27FC236}">
                <a16:creationId xmlns:a16="http://schemas.microsoft.com/office/drawing/2014/main" id="{29D5D240-4E76-6F47-A4F9-AED0D524E723}"/>
              </a:ext>
            </a:extLst>
          </p:cNvPr>
          <p:cNvSpPr txBox="1"/>
          <p:nvPr/>
        </p:nvSpPr>
        <p:spPr>
          <a:xfrm>
            <a:off x="838200" y="5920509"/>
            <a:ext cx="8913091" cy="461665"/>
          </a:xfrm>
          <a:prstGeom prst="rect">
            <a:avLst/>
          </a:prstGeom>
          <a:noFill/>
        </p:spPr>
        <p:txBody>
          <a:bodyPr wrap="square" rtlCol="0">
            <a:spAutoFit/>
          </a:bodyPr>
          <a:lstStyle/>
          <a:p>
            <a:r>
              <a:rPr lang="en-US" sz="2400" dirty="0" err="1"/>
              <a:t>γ</a:t>
            </a:r>
            <a:r>
              <a:rPr lang="en-US" sz="2400" dirty="0"/>
              <a:t> is the adiabatic coefficient (5/3 for ideal gas) and P is the pressure</a:t>
            </a:r>
          </a:p>
        </p:txBody>
      </p:sp>
      <p:pic>
        <p:nvPicPr>
          <p:cNvPr id="15" name="Content Placeholder 14">
            <a:extLst>
              <a:ext uri="{FF2B5EF4-FFF2-40B4-BE49-F238E27FC236}">
                <a16:creationId xmlns:a16="http://schemas.microsoft.com/office/drawing/2014/main" id="{956E79D1-D204-984B-880E-1E5DC5D8B8F8}"/>
              </a:ext>
            </a:extLst>
          </p:cNvPr>
          <p:cNvPicPr>
            <a:picLocks noGrp="1" noChangeAspect="1"/>
          </p:cNvPicPr>
          <p:nvPr>
            <p:ph idx="1"/>
          </p:nvPr>
        </p:nvPicPr>
        <p:blipFill>
          <a:blip r:embed="rId2"/>
          <a:stretch>
            <a:fillRect/>
          </a:stretch>
        </p:blipFill>
        <p:spPr>
          <a:xfrm>
            <a:off x="1109194" y="1825625"/>
            <a:ext cx="8642097" cy="3770418"/>
          </a:xfrm>
          <a:prstGeom prst="rect">
            <a:avLst/>
          </a:prstGeom>
        </p:spPr>
      </p:pic>
    </p:spTree>
    <p:extLst>
      <p:ext uri="{BB962C8B-B14F-4D97-AF65-F5344CB8AC3E}">
        <p14:creationId xmlns:p14="http://schemas.microsoft.com/office/powerpoint/2010/main" val="304212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F33913-21B8-0C4F-B042-F4726001946B}"/>
              </a:ext>
            </a:extLst>
          </p:cNvPr>
          <p:cNvSpPr>
            <a:spLocks noGrp="1"/>
          </p:cNvSpPr>
          <p:nvPr>
            <p:ph type="title"/>
          </p:nvPr>
        </p:nvSpPr>
        <p:spPr/>
        <p:txBody>
          <a:bodyPr/>
          <a:lstStyle/>
          <a:p>
            <a:r>
              <a:rPr lang="en-US" dirty="0"/>
              <a:t>On-axis ion temperature actually peaks a little later than stagnation</a:t>
            </a:r>
          </a:p>
        </p:txBody>
      </p:sp>
      <p:pic>
        <p:nvPicPr>
          <p:cNvPr id="8" name="Content Placeholder 7">
            <a:extLst>
              <a:ext uri="{FF2B5EF4-FFF2-40B4-BE49-F238E27FC236}">
                <a16:creationId xmlns:a16="http://schemas.microsoft.com/office/drawing/2014/main" id="{0494AB70-69D7-2C44-BCBF-5CBCAA4F156E}"/>
              </a:ext>
            </a:extLst>
          </p:cNvPr>
          <p:cNvPicPr>
            <a:picLocks noGrp="1" noChangeAspect="1"/>
          </p:cNvPicPr>
          <p:nvPr>
            <p:ph idx="1"/>
          </p:nvPr>
        </p:nvPicPr>
        <p:blipFill>
          <a:blip r:embed="rId2"/>
          <a:stretch>
            <a:fillRect/>
          </a:stretch>
        </p:blipFill>
        <p:spPr>
          <a:xfrm>
            <a:off x="3195108" y="1825625"/>
            <a:ext cx="5801784" cy="4351338"/>
          </a:xfrm>
        </p:spPr>
      </p:pic>
      <p:cxnSp>
        <p:nvCxnSpPr>
          <p:cNvPr id="10" name="Straight Arrow Connector 9">
            <a:extLst>
              <a:ext uri="{FF2B5EF4-FFF2-40B4-BE49-F238E27FC236}">
                <a16:creationId xmlns:a16="http://schemas.microsoft.com/office/drawing/2014/main" id="{D86BC200-0A4D-9C42-9201-27115E850DD5}"/>
              </a:ext>
            </a:extLst>
          </p:cNvPr>
          <p:cNvCxnSpPr>
            <a:cxnSpLocks/>
          </p:cNvCxnSpPr>
          <p:nvPr/>
        </p:nvCxnSpPr>
        <p:spPr>
          <a:xfrm>
            <a:off x="5826642" y="4051005"/>
            <a:ext cx="1127051"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F6DFAB-F6D4-A249-9BD2-0B796509DB7B}"/>
              </a:ext>
            </a:extLst>
          </p:cNvPr>
          <p:cNvSpPr txBox="1"/>
          <p:nvPr/>
        </p:nvSpPr>
        <p:spPr>
          <a:xfrm>
            <a:off x="5917017" y="3624838"/>
            <a:ext cx="738963" cy="369332"/>
          </a:xfrm>
          <a:prstGeom prst="rect">
            <a:avLst/>
          </a:prstGeom>
          <a:solidFill>
            <a:schemeClr val="bg1"/>
          </a:solidFill>
        </p:spPr>
        <p:txBody>
          <a:bodyPr wrap="square" rtlCol="0">
            <a:spAutoFit/>
          </a:bodyPr>
          <a:lstStyle/>
          <a:p>
            <a:r>
              <a:rPr lang="en-US" b="1" dirty="0">
                <a:solidFill>
                  <a:srgbClr val="00B050"/>
                </a:solidFill>
              </a:rPr>
              <a:t>25 ns</a:t>
            </a:r>
          </a:p>
        </p:txBody>
      </p:sp>
    </p:spTree>
    <p:extLst>
      <p:ext uri="{BB962C8B-B14F-4D97-AF65-F5344CB8AC3E}">
        <p14:creationId xmlns:p14="http://schemas.microsoft.com/office/powerpoint/2010/main" val="4120747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Results are similar at 200kA/1.5Torr/1.5cm</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240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pic>
        <p:nvPicPr>
          <p:cNvPr id="17" name="Content Placeholder 16">
            <a:extLst>
              <a:ext uri="{FF2B5EF4-FFF2-40B4-BE49-F238E27FC236}">
                <a16:creationId xmlns:a16="http://schemas.microsoft.com/office/drawing/2014/main" id="{62A958FA-215A-EA46-9379-CC75A1F83C14}"/>
              </a:ext>
            </a:extLst>
          </p:cNvPr>
          <p:cNvPicPr>
            <a:picLocks noGrp="1" noChangeAspect="1"/>
          </p:cNvPicPr>
          <p:nvPr>
            <p:ph sz="half" idx="1"/>
          </p:nvPr>
        </p:nvPicPr>
        <p:blipFill>
          <a:blip r:embed="rId2"/>
          <a:stretch>
            <a:fillRect/>
          </a:stretch>
        </p:blipFill>
        <p:spPr>
          <a:xfrm>
            <a:off x="838200" y="1784811"/>
            <a:ext cx="5181600" cy="3886200"/>
          </a:xfrm>
        </p:spPr>
      </p:pic>
      <p:pic>
        <p:nvPicPr>
          <p:cNvPr id="21" name="Content Placeholder 20">
            <a:extLst>
              <a:ext uri="{FF2B5EF4-FFF2-40B4-BE49-F238E27FC236}">
                <a16:creationId xmlns:a16="http://schemas.microsoft.com/office/drawing/2014/main" id="{1BCA7B67-1D91-F54C-8AE9-9D9C9DB4D438}"/>
              </a:ext>
            </a:extLst>
          </p:cNvPr>
          <p:cNvPicPr>
            <a:picLocks noGrp="1" noChangeAspect="1"/>
          </p:cNvPicPr>
          <p:nvPr>
            <p:ph sz="half" idx="2"/>
          </p:nvPr>
        </p:nvPicPr>
        <p:blipFill>
          <a:blip r:embed="rId3"/>
          <a:stretch>
            <a:fillRect/>
          </a:stretch>
        </p:blipFill>
        <p:spPr>
          <a:xfrm>
            <a:off x="6172200" y="1784811"/>
            <a:ext cx="5181600" cy="3886200"/>
          </a:xfrm>
        </p:spPr>
      </p:pic>
    </p:spTree>
    <p:extLst>
      <p:ext uri="{BB962C8B-B14F-4D97-AF65-F5344CB8AC3E}">
        <p14:creationId xmlns:p14="http://schemas.microsoft.com/office/powerpoint/2010/main" val="166549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normAutofit fontScale="90000"/>
          </a:bodyPr>
          <a:lstStyle/>
          <a:p>
            <a:r>
              <a:rPr lang="en-US" dirty="0"/>
              <a:t>Global energy from MJ and kJ sims show magnetic field energy equals thermal energy at stagnation</a:t>
            </a:r>
          </a:p>
        </p:txBody>
      </p:sp>
      <p:pic>
        <p:nvPicPr>
          <p:cNvPr id="6" name="Content Placeholder 5">
            <a:extLst>
              <a:ext uri="{FF2B5EF4-FFF2-40B4-BE49-F238E27FC236}">
                <a16:creationId xmlns:a16="http://schemas.microsoft.com/office/drawing/2014/main" id="{02EB8A1F-900B-D949-9926-8C40E44C1FF7}"/>
              </a:ext>
            </a:extLst>
          </p:cNvPr>
          <p:cNvPicPr>
            <a:picLocks noGrp="1" noChangeAspect="1"/>
          </p:cNvPicPr>
          <p:nvPr>
            <p:ph sz="half" idx="1"/>
          </p:nvPr>
        </p:nvPicPr>
        <p:blipFill>
          <a:blip r:embed="rId2"/>
          <a:stretch>
            <a:fillRect/>
          </a:stretch>
        </p:blipFill>
        <p:spPr>
          <a:xfrm>
            <a:off x="838200" y="2058194"/>
            <a:ext cx="5181600" cy="3886200"/>
          </a:xfrm>
        </p:spPr>
      </p:pic>
      <p:pic>
        <p:nvPicPr>
          <p:cNvPr id="9" name="Content Placeholder 8">
            <a:extLst>
              <a:ext uri="{FF2B5EF4-FFF2-40B4-BE49-F238E27FC236}">
                <a16:creationId xmlns:a16="http://schemas.microsoft.com/office/drawing/2014/main" id="{9743B24A-E26D-6748-8627-93A9B6D35530}"/>
              </a:ext>
            </a:extLst>
          </p:cNvPr>
          <p:cNvPicPr>
            <a:picLocks noGrp="1" noChangeAspect="1"/>
          </p:cNvPicPr>
          <p:nvPr>
            <p:ph sz="half" idx="2"/>
          </p:nvPr>
        </p:nvPicPr>
        <p:blipFill>
          <a:blip r:embed="rId3"/>
          <a:stretch>
            <a:fillRect/>
          </a:stretch>
        </p:blipFill>
        <p:spPr>
          <a:xfrm>
            <a:off x="6172200" y="2058194"/>
            <a:ext cx="5181600" cy="3886200"/>
          </a:xfrm>
        </p:spPr>
      </p:pic>
      <p:sp>
        <p:nvSpPr>
          <p:cNvPr id="10" name="TextBox 9">
            <a:extLst>
              <a:ext uri="{FF2B5EF4-FFF2-40B4-BE49-F238E27FC236}">
                <a16:creationId xmlns:a16="http://schemas.microsoft.com/office/drawing/2014/main" id="{4C30C632-43F0-EB40-92F0-10E486D9ADD7}"/>
              </a:ext>
            </a:extLst>
          </p:cNvPr>
          <p:cNvSpPr txBox="1"/>
          <p:nvPr/>
        </p:nvSpPr>
        <p:spPr>
          <a:xfrm>
            <a:off x="2384982" y="1690688"/>
            <a:ext cx="2328420" cy="461665"/>
          </a:xfrm>
          <a:prstGeom prst="rect">
            <a:avLst/>
          </a:prstGeom>
          <a:noFill/>
        </p:spPr>
        <p:txBody>
          <a:bodyPr wrap="square" rtlCol="0">
            <a:spAutoFit/>
          </a:bodyPr>
          <a:lstStyle/>
          <a:p>
            <a:r>
              <a:rPr lang="en-US" sz="2400" b="1" dirty="0"/>
              <a:t>1MA/3Torr/3cm</a:t>
            </a:r>
          </a:p>
        </p:txBody>
      </p:sp>
      <p:sp>
        <p:nvSpPr>
          <p:cNvPr id="11" name="TextBox 10">
            <a:extLst>
              <a:ext uri="{FF2B5EF4-FFF2-40B4-BE49-F238E27FC236}">
                <a16:creationId xmlns:a16="http://schemas.microsoft.com/office/drawing/2014/main" id="{A2F53F2D-0D34-F24F-8944-8EC4957759CD}"/>
              </a:ext>
            </a:extLst>
          </p:cNvPr>
          <p:cNvSpPr txBox="1"/>
          <p:nvPr/>
        </p:nvSpPr>
        <p:spPr>
          <a:xfrm>
            <a:off x="7364300" y="1690687"/>
            <a:ext cx="3095133" cy="461665"/>
          </a:xfrm>
          <a:prstGeom prst="rect">
            <a:avLst/>
          </a:prstGeom>
          <a:noFill/>
        </p:spPr>
        <p:txBody>
          <a:bodyPr wrap="square" rtlCol="0">
            <a:spAutoFit/>
          </a:bodyPr>
          <a:lstStyle/>
          <a:p>
            <a:r>
              <a:rPr lang="en-US" sz="2400" b="1" dirty="0"/>
              <a:t>200kA/1.5Torr/1.5cm</a:t>
            </a:r>
          </a:p>
        </p:txBody>
      </p:sp>
    </p:spTree>
    <p:extLst>
      <p:ext uri="{BB962C8B-B14F-4D97-AF65-F5344CB8AC3E}">
        <p14:creationId xmlns:p14="http://schemas.microsoft.com/office/powerpoint/2010/main" val="2563483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A5B499-F4BB-1A44-9FD2-6390A48634DF}"/>
              </a:ext>
            </a:extLst>
          </p:cNvPr>
          <p:cNvSpPr>
            <a:spLocks noGrp="1"/>
          </p:cNvSpPr>
          <p:nvPr>
            <p:ph type="title"/>
          </p:nvPr>
        </p:nvSpPr>
        <p:spPr/>
        <p:txBody>
          <a:bodyPr/>
          <a:lstStyle/>
          <a:p>
            <a:r>
              <a:rPr lang="en-US" dirty="0"/>
              <a:t>r-weighted energy densities at stagnation have same area</a:t>
            </a:r>
          </a:p>
        </p:txBody>
      </p:sp>
      <p:pic>
        <p:nvPicPr>
          <p:cNvPr id="12" name="Content Placeholder 11">
            <a:extLst>
              <a:ext uri="{FF2B5EF4-FFF2-40B4-BE49-F238E27FC236}">
                <a16:creationId xmlns:a16="http://schemas.microsoft.com/office/drawing/2014/main" id="{0984AC53-4FF9-4448-9FD0-F2A69B1F1E35}"/>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2930530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B1B6-3B96-2641-B457-7D4E51C341A9}"/>
              </a:ext>
            </a:extLst>
          </p:cNvPr>
          <p:cNvSpPr>
            <a:spLocks noGrp="1"/>
          </p:cNvSpPr>
          <p:nvPr>
            <p:ph type="title"/>
          </p:nvPr>
        </p:nvSpPr>
        <p:spPr/>
        <p:txBody>
          <a:bodyPr>
            <a:normAutofit fontScale="90000"/>
          </a:bodyPr>
          <a:lstStyle/>
          <a:p>
            <a:r>
              <a:rPr lang="en-US" dirty="0"/>
              <a:t>Ion-ion mean free path becomes comparable to shock-front position at about 1mm from axis in </a:t>
            </a:r>
            <a:br>
              <a:rPr lang="en-US" dirty="0"/>
            </a:br>
            <a:r>
              <a:rPr lang="en-US" dirty="0"/>
              <a:t>kJ-like sim</a:t>
            </a:r>
          </a:p>
        </p:txBody>
      </p:sp>
      <p:pic>
        <p:nvPicPr>
          <p:cNvPr id="5" name="Content Placeholder 4">
            <a:extLst>
              <a:ext uri="{FF2B5EF4-FFF2-40B4-BE49-F238E27FC236}">
                <a16:creationId xmlns:a16="http://schemas.microsoft.com/office/drawing/2014/main" id="{0FAE6BD5-AE73-0A42-A0C6-353A2C1712EC}"/>
              </a:ext>
            </a:extLst>
          </p:cNvPr>
          <p:cNvPicPr>
            <a:picLocks noGrp="1" noChangeAspect="1"/>
          </p:cNvPicPr>
          <p:nvPr>
            <p:ph idx="1"/>
          </p:nvPr>
        </p:nvPicPr>
        <p:blipFill>
          <a:blip r:embed="rId2"/>
          <a:stretch>
            <a:fillRect/>
          </a:stretch>
        </p:blipFill>
        <p:spPr>
          <a:xfrm>
            <a:off x="250091" y="2775474"/>
            <a:ext cx="11691818" cy="2989946"/>
          </a:xfrm>
        </p:spPr>
      </p:pic>
    </p:spTree>
    <p:extLst>
      <p:ext uri="{BB962C8B-B14F-4D97-AF65-F5344CB8AC3E}">
        <p14:creationId xmlns:p14="http://schemas.microsoft.com/office/powerpoint/2010/main" val="44465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6FFF-07A7-9E46-99B1-06609636A8B0}"/>
              </a:ext>
            </a:extLst>
          </p:cNvPr>
          <p:cNvSpPr>
            <a:spLocks noGrp="1"/>
          </p:cNvSpPr>
          <p:nvPr>
            <p:ph type="title"/>
          </p:nvPr>
        </p:nvSpPr>
        <p:spPr/>
        <p:txBody>
          <a:bodyPr>
            <a:normAutofit fontScale="90000"/>
          </a:bodyPr>
          <a:lstStyle/>
          <a:p>
            <a:r>
              <a:rPr lang="en-US" dirty="0"/>
              <a:t>Ion-ion mean free path becomes comparable to shock-front position at about 5mm from axis in </a:t>
            </a:r>
            <a:br>
              <a:rPr lang="en-US"/>
            </a:br>
            <a:r>
              <a:rPr lang="en-US"/>
              <a:t>MJ-like </a:t>
            </a:r>
            <a:r>
              <a:rPr lang="en-US" dirty="0"/>
              <a:t>sim</a:t>
            </a:r>
          </a:p>
        </p:txBody>
      </p:sp>
      <p:pic>
        <p:nvPicPr>
          <p:cNvPr id="5" name="Content Placeholder 4">
            <a:extLst>
              <a:ext uri="{FF2B5EF4-FFF2-40B4-BE49-F238E27FC236}">
                <a16:creationId xmlns:a16="http://schemas.microsoft.com/office/drawing/2014/main" id="{CA36CA52-4CB5-DD47-9703-027D3AA56A61}"/>
              </a:ext>
            </a:extLst>
          </p:cNvPr>
          <p:cNvPicPr>
            <a:picLocks noGrp="1" noChangeAspect="1"/>
          </p:cNvPicPr>
          <p:nvPr>
            <p:ph idx="1"/>
          </p:nvPr>
        </p:nvPicPr>
        <p:blipFill>
          <a:blip r:embed="rId2"/>
          <a:stretch>
            <a:fillRect/>
          </a:stretch>
        </p:blipFill>
        <p:spPr>
          <a:xfrm>
            <a:off x="341892" y="2624866"/>
            <a:ext cx="11850108" cy="2996333"/>
          </a:xfrm>
        </p:spPr>
      </p:pic>
    </p:spTree>
    <p:extLst>
      <p:ext uri="{BB962C8B-B14F-4D97-AF65-F5344CB8AC3E}">
        <p14:creationId xmlns:p14="http://schemas.microsoft.com/office/powerpoint/2010/main" val="245617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fontScale="90000"/>
          </a:bodyPr>
          <a:lstStyle/>
          <a:p>
            <a:r>
              <a:rPr lang="en-US" dirty="0"/>
              <a:t>Comparing Theory by Potter (1978) with simulation for piston and shock front speed and position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811208"/>
            <a:ext cx="11405936" cy="646331"/>
          </a:xfrm>
          <a:prstGeom prst="rect">
            <a:avLst/>
          </a:prstGeom>
          <a:noFill/>
        </p:spPr>
        <p:txBody>
          <a:bodyPr wrap="square" rtlCol="0">
            <a:spAutoFit/>
          </a:bodyPr>
          <a:lstStyle/>
          <a:p>
            <a:pPr marL="285750" indent="-285750">
              <a:buFont typeface="Arial" panose="020B0604020202020204" pitchFamily="34" charset="0"/>
              <a:buChar char="•"/>
            </a:pPr>
            <a:r>
              <a:rPr lang="en-US" dirty="0"/>
              <a:t>Potter neglects inertia, transient effects, and geometry effects on pressure profile. All leading to a faster implosion and the piston coming to a stop once the shock reaches axis (no rebound shock)</a:t>
            </a:r>
          </a:p>
        </p:txBody>
      </p:sp>
      <p:pic>
        <p:nvPicPr>
          <p:cNvPr id="10" name="Content Placeholder 9">
            <a:extLst>
              <a:ext uri="{FF2B5EF4-FFF2-40B4-BE49-F238E27FC236}">
                <a16:creationId xmlns:a16="http://schemas.microsoft.com/office/drawing/2014/main" id="{F245085D-D408-7942-9500-21D0D79E6361}"/>
              </a:ext>
            </a:extLst>
          </p:cNvPr>
          <p:cNvPicPr>
            <a:picLocks noGrp="1" noChangeAspect="1"/>
          </p:cNvPicPr>
          <p:nvPr>
            <p:ph idx="1"/>
          </p:nvPr>
        </p:nvPicPr>
        <p:blipFill>
          <a:blip r:embed="rId2"/>
          <a:stretch>
            <a:fillRect/>
          </a:stretch>
        </p:blipFill>
        <p:spPr>
          <a:xfrm>
            <a:off x="770823" y="1658313"/>
            <a:ext cx="10515600" cy="3967249"/>
          </a:xfrm>
        </p:spPr>
      </p:pic>
    </p:spTree>
    <p:extLst>
      <p:ext uri="{BB962C8B-B14F-4D97-AF65-F5344CB8AC3E}">
        <p14:creationId xmlns:p14="http://schemas.microsoft.com/office/powerpoint/2010/main" val="2263389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fontScale="90000"/>
          </a:bodyPr>
          <a:lstStyle/>
          <a:p>
            <a:r>
              <a:rPr lang="en-US" dirty="0"/>
              <a:t>Comparing Theory by </a:t>
            </a:r>
            <a:r>
              <a:rPr lang="en-US" dirty="0" err="1"/>
              <a:t>Piriz</a:t>
            </a:r>
            <a:r>
              <a:rPr lang="en-US" dirty="0"/>
              <a:t> (2015) with simulation for piston and shock front speed and position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710724"/>
            <a:ext cx="11405936"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Piriz</a:t>
            </a:r>
            <a:r>
              <a:rPr lang="en-US" dirty="0"/>
              <a:t> improved Potters model to include inertia and geometry effects on pressure profile using approximate models. However, this model still does not address reflected shock stage. </a:t>
            </a:r>
          </a:p>
          <a:p>
            <a:pPr marL="285750" indent="-285750">
              <a:buFont typeface="Arial" panose="020B0604020202020204" pitchFamily="34" charset="0"/>
              <a:buChar char="•"/>
            </a:pPr>
            <a:r>
              <a:rPr lang="en-US" dirty="0"/>
              <a:t>Also, they used Gausses law wrong, I fixed this and results shown are with fix</a:t>
            </a:r>
          </a:p>
        </p:txBody>
      </p:sp>
      <p:pic>
        <p:nvPicPr>
          <p:cNvPr id="8" name="Content Placeholder 7">
            <a:extLst>
              <a:ext uri="{FF2B5EF4-FFF2-40B4-BE49-F238E27FC236}">
                <a16:creationId xmlns:a16="http://schemas.microsoft.com/office/drawing/2014/main" id="{07BD0A59-DF22-8B4C-A933-9D4E2E2F8D16}"/>
              </a:ext>
            </a:extLst>
          </p:cNvPr>
          <p:cNvPicPr>
            <a:picLocks noGrp="1" noChangeAspect="1"/>
          </p:cNvPicPr>
          <p:nvPr>
            <p:ph idx="1"/>
          </p:nvPr>
        </p:nvPicPr>
        <p:blipFill>
          <a:blip r:embed="rId2"/>
          <a:stretch>
            <a:fillRect/>
          </a:stretch>
        </p:blipFill>
        <p:spPr>
          <a:xfrm>
            <a:off x="838200" y="1665978"/>
            <a:ext cx="10515600" cy="3967249"/>
          </a:xfrm>
        </p:spPr>
      </p:pic>
    </p:spTree>
    <p:extLst>
      <p:ext uri="{BB962C8B-B14F-4D97-AF65-F5344CB8AC3E}">
        <p14:creationId xmlns:p14="http://schemas.microsoft.com/office/powerpoint/2010/main" val="381753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a:bodyPr>
          <a:lstStyle/>
          <a:p>
            <a:r>
              <a:rPr lang="en-US" dirty="0" err="1"/>
              <a:t>Piriz</a:t>
            </a:r>
            <a:r>
              <a:rPr lang="en-US" dirty="0"/>
              <a:t> vs </a:t>
            </a:r>
            <a:r>
              <a:rPr lang="en-US" dirty="0" err="1"/>
              <a:t>Piriz</a:t>
            </a:r>
            <a:r>
              <a:rPr lang="en-US" dirty="0"/>
              <a:t> with fix to piston acceleration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710724"/>
            <a:ext cx="11405936"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Piriz</a:t>
            </a:r>
            <a:r>
              <a:rPr lang="en-US" dirty="0"/>
              <a:t> didn’t use Gausses law correctly for cylindrical coordinates. This lead to a piston acceleration that is slightly larger than it should be. The difference is largest near axis. The difference is not large, but the dashed curves do agree better with the simulations.</a:t>
            </a:r>
          </a:p>
        </p:txBody>
      </p:sp>
      <p:pic>
        <p:nvPicPr>
          <p:cNvPr id="12" name="Content Placeholder 11">
            <a:extLst>
              <a:ext uri="{FF2B5EF4-FFF2-40B4-BE49-F238E27FC236}">
                <a16:creationId xmlns:a16="http://schemas.microsoft.com/office/drawing/2014/main" id="{1C0AC4A6-6850-9949-B77D-8DF99A55FE49}"/>
              </a:ext>
            </a:extLst>
          </p:cNvPr>
          <p:cNvPicPr>
            <a:picLocks noGrp="1" noChangeAspect="1"/>
          </p:cNvPicPr>
          <p:nvPr>
            <p:ph idx="1"/>
          </p:nvPr>
        </p:nvPicPr>
        <p:blipFill>
          <a:blip r:embed="rId2"/>
          <a:stretch>
            <a:fillRect/>
          </a:stretch>
        </p:blipFill>
        <p:spPr>
          <a:xfrm>
            <a:off x="838200" y="1655930"/>
            <a:ext cx="10515600" cy="3967249"/>
          </a:xfrm>
        </p:spPr>
      </p:pic>
    </p:spTree>
    <p:extLst>
      <p:ext uri="{BB962C8B-B14F-4D97-AF65-F5344CB8AC3E}">
        <p14:creationId xmlns:p14="http://schemas.microsoft.com/office/powerpoint/2010/main" val="1988255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A852-702D-9943-A1D6-1A2326AC705B}"/>
              </a:ext>
            </a:extLst>
          </p:cNvPr>
          <p:cNvSpPr>
            <a:spLocks noGrp="1"/>
          </p:cNvSpPr>
          <p:nvPr>
            <p:ph type="title"/>
          </p:nvPr>
        </p:nvSpPr>
        <p:spPr>
          <a:xfrm>
            <a:off x="838200" y="365125"/>
            <a:ext cx="10827936" cy="1353143"/>
          </a:xfrm>
        </p:spPr>
        <p:txBody>
          <a:bodyPr>
            <a:normAutofit fontScale="90000"/>
          </a:bodyPr>
          <a:lstStyle/>
          <a:p>
            <a:r>
              <a:rPr lang="en-US" dirty="0"/>
              <a:t>Density profile when shock reaches axis from Potter matches well with simulation, while </a:t>
            </a:r>
            <a:r>
              <a:rPr lang="en-US" dirty="0" err="1"/>
              <a:t>Piriz</a:t>
            </a:r>
            <a:r>
              <a:rPr lang="en-US" dirty="0"/>
              <a:t> profiles don’t even conserve mass properly.</a:t>
            </a:r>
          </a:p>
        </p:txBody>
      </p:sp>
      <p:pic>
        <p:nvPicPr>
          <p:cNvPr id="9" name="Content Placeholder 8">
            <a:extLst>
              <a:ext uri="{FF2B5EF4-FFF2-40B4-BE49-F238E27FC236}">
                <a16:creationId xmlns:a16="http://schemas.microsoft.com/office/drawing/2014/main" id="{566BE2C1-2214-9044-AF80-CB40CE99E1C2}"/>
              </a:ext>
            </a:extLst>
          </p:cNvPr>
          <p:cNvPicPr>
            <a:picLocks noGrp="1" noChangeAspect="1"/>
          </p:cNvPicPr>
          <p:nvPr>
            <p:ph sz="half" idx="2"/>
          </p:nvPr>
        </p:nvPicPr>
        <p:blipFill>
          <a:blip r:embed="rId2"/>
          <a:stretch>
            <a:fillRect/>
          </a:stretch>
        </p:blipFill>
        <p:spPr>
          <a:xfrm>
            <a:off x="6172200" y="2269206"/>
            <a:ext cx="5181600" cy="3886200"/>
          </a:xfrm>
        </p:spPr>
      </p:pic>
      <p:pic>
        <p:nvPicPr>
          <p:cNvPr id="13" name="Content Placeholder 12">
            <a:extLst>
              <a:ext uri="{FF2B5EF4-FFF2-40B4-BE49-F238E27FC236}">
                <a16:creationId xmlns:a16="http://schemas.microsoft.com/office/drawing/2014/main" id="{8654649D-D5A4-CF44-B879-65A6B2A2AAC0}"/>
              </a:ext>
            </a:extLst>
          </p:cNvPr>
          <p:cNvPicPr>
            <a:picLocks noGrp="1" noChangeAspect="1"/>
          </p:cNvPicPr>
          <p:nvPr>
            <p:ph sz="half" idx="1"/>
          </p:nvPr>
        </p:nvPicPr>
        <p:blipFill>
          <a:blip r:embed="rId3"/>
          <a:stretch>
            <a:fillRect/>
          </a:stretch>
        </p:blipFill>
        <p:spPr>
          <a:xfrm>
            <a:off x="838200" y="2269206"/>
            <a:ext cx="5181600" cy="3886200"/>
          </a:xfrm>
        </p:spPr>
      </p:pic>
    </p:spTree>
    <p:extLst>
      <p:ext uri="{BB962C8B-B14F-4D97-AF65-F5344CB8AC3E}">
        <p14:creationId xmlns:p14="http://schemas.microsoft.com/office/powerpoint/2010/main" val="19869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5161-7B48-C24D-B3BA-268FADA06BA6}"/>
              </a:ext>
            </a:extLst>
          </p:cNvPr>
          <p:cNvSpPr>
            <a:spLocks noGrp="1"/>
          </p:cNvSpPr>
          <p:nvPr>
            <p:ph type="title"/>
          </p:nvPr>
        </p:nvSpPr>
        <p:spPr/>
        <p:txBody>
          <a:bodyPr/>
          <a:lstStyle/>
          <a:p>
            <a:pPr algn="ctr"/>
            <a:r>
              <a:rPr lang="en-US" dirty="0"/>
              <a:t>Jump conditions</a:t>
            </a:r>
          </a:p>
        </p:txBody>
      </p:sp>
      <p:pic>
        <p:nvPicPr>
          <p:cNvPr id="4" name="Content Placeholder 3">
            <a:extLst>
              <a:ext uri="{FF2B5EF4-FFF2-40B4-BE49-F238E27FC236}">
                <a16:creationId xmlns:a16="http://schemas.microsoft.com/office/drawing/2014/main" id="{1EE6385D-5BE1-BD4B-BDD6-A66B8A8E9641}"/>
              </a:ext>
            </a:extLst>
          </p:cNvPr>
          <p:cNvPicPr>
            <a:picLocks noGrp="1" noChangeAspect="1"/>
          </p:cNvPicPr>
          <p:nvPr>
            <p:ph idx="1"/>
          </p:nvPr>
        </p:nvPicPr>
        <p:blipFill>
          <a:blip r:embed="rId2"/>
          <a:stretch>
            <a:fillRect/>
          </a:stretch>
        </p:blipFill>
        <p:spPr>
          <a:xfrm>
            <a:off x="737839" y="1854191"/>
            <a:ext cx="10515600" cy="1684819"/>
          </a:xfrm>
          <a:prstGeom prst="rect">
            <a:avLst/>
          </a:prstGeom>
        </p:spPr>
      </p:pic>
      <p:pic>
        <p:nvPicPr>
          <p:cNvPr id="7" name="Content Placeholder 6">
            <a:extLst>
              <a:ext uri="{FF2B5EF4-FFF2-40B4-BE49-F238E27FC236}">
                <a16:creationId xmlns:a16="http://schemas.microsoft.com/office/drawing/2014/main" id="{04B8DC98-8811-3D4D-8C18-3A8F142614B1}"/>
              </a:ext>
            </a:extLst>
          </p:cNvPr>
          <p:cNvPicPr>
            <a:picLocks noChangeAspect="1"/>
          </p:cNvPicPr>
          <p:nvPr/>
        </p:nvPicPr>
        <p:blipFill>
          <a:blip r:embed="rId3"/>
          <a:stretch>
            <a:fillRect/>
          </a:stretch>
        </p:blipFill>
        <p:spPr>
          <a:xfrm>
            <a:off x="1830658" y="4415485"/>
            <a:ext cx="8930268" cy="2137518"/>
          </a:xfrm>
          <a:prstGeom prst="rect">
            <a:avLst/>
          </a:prstGeom>
        </p:spPr>
      </p:pic>
      <p:sp>
        <p:nvSpPr>
          <p:cNvPr id="8" name="Rectangle 7">
            <a:extLst>
              <a:ext uri="{FF2B5EF4-FFF2-40B4-BE49-F238E27FC236}">
                <a16:creationId xmlns:a16="http://schemas.microsoft.com/office/drawing/2014/main" id="{72688256-19B2-DB46-899C-A7CB20D0BBB2}"/>
              </a:ext>
            </a:extLst>
          </p:cNvPr>
          <p:cNvSpPr/>
          <p:nvPr/>
        </p:nvSpPr>
        <p:spPr>
          <a:xfrm>
            <a:off x="328644" y="1690688"/>
            <a:ext cx="1502014" cy="461665"/>
          </a:xfrm>
          <a:prstGeom prst="rect">
            <a:avLst/>
          </a:prstGeom>
        </p:spPr>
        <p:txBody>
          <a:bodyPr wrap="none">
            <a:spAutoFit/>
          </a:bodyPr>
          <a:lstStyle/>
          <a:p>
            <a:pPr algn="ctr"/>
            <a:r>
              <a:rPr lang="en-US" sz="2400" b="1" dirty="0"/>
              <a:t>Lab Frame</a:t>
            </a:r>
          </a:p>
        </p:txBody>
      </p:sp>
      <p:sp>
        <p:nvSpPr>
          <p:cNvPr id="9" name="Rectangle 8">
            <a:extLst>
              <a:ext uri="{FF2B5EF4-FFF2-40B4-BE49-F238E27FC236}">
                <a16:creationId xmlns:a16="http://schemas.microsoft.com/office/drawing/2014/main" id="{811A3E33-5A1C-124A-AA65-23A51D41EA7B}"/>
              </a:ext>
            </a:extLst>
          </p:cNvPr>
          <p:cNvSpPr/>
          <p:nvPr/>
        </p:nvSpPr>
        <p:spPr>
          <a:xfrm>
            <a:off x="199140" y="3842312"/>
            <a:ext cx="5117555" cy="461665"/>
          </a:xfrm>
          <a:prstGeom prst="rect">
            <a:avLst/>
          </a:prstGeom>
        </p:spPr>
        <p:txBody>
          <a:bodyPr wrap="none">
            <a:spAutoFit/>
          </a:bodyPr>
          <a:lstStyle/>
          <a:p>
            <a:pPr algn="ctr"/>
            <a:r>
              <a:rPr lang="en-US" sz="2400" b="1" dirty="0"/>
              <a:t>Frame where upstream fluid is at rest</a:t>
            </a:r>
          </a:p>
        </p:txBody>
      </p:sp>
    </p:spTree>
    <p:extLst>
      <p:ext uri="{BB962C8B-B14F-4D97-AF65-F5344CB8AC3E}">
        <p14:creationId xmlns:p14="http://schemas.microsoft.com/office/powerpoint/2010/main" val="1764168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67AC-2356-794C-BB0A-F100FF3ECBEE}"/>
              </a:ext>
            </a:extLst>
          </p:cNvPr>
          <p:cNvSpPr>
            <a:spLocks noGrp="1"/>
          </p:cNvSpPr>
          <p:nvPr>
            <p:ph type="title"/>
          </p:nvPr>
        </p:nvSpPr>
        <p:spPr/>
        <p:txBody>
          <a:bodyPr/>
          <a:lstStyle/>
          <a:p>
            <a:r>
              <a:rPr lang="en-US" dirty="0"/>
              <a:t>Overview of Potter and </a:t>
            </a:r>
            <a:r>
              <a:rPr lang="en-US" dirty="0" err="1"/>
              <a:t>Piriz</a:t>
            </a:r>
            <a:r>
              <a:rPr lang="en-US" dirty="0"/>
              <a:t> models for shock and piston positions</a:t>
            </a:r>
          </a:p>
        </p:txBody>
      </p:sp>
      <p:pic>
        <p:nvPicPr>
          <p:cNvPr id="7" name="Content Placeholder 6">
            <a:extLst>
              <a:ext uri="{FF2B5EF4-FFF2-40B4-BE49-F238E27FC236}">
                <a16:creationId xmlns:a16="http://schemas.microsoft.com/office/drawing/2014/main" id="{B22911F0-EEE7-254A-8939-1E33C8CF053A}"/>
              </a:ext>
            </a:extLst>
          </p:cNvPr>
          <p:cNvPicPr>
            <a:picLocks noGrp="1" noChangeAspect="1"/>
          </p:cNvPicPr>
          <p:nvPr>
            <p:ph sz="half" idx="2"/>
          </p:nvPr>
        </p:nvPicPr>
        <p:blipFill>
          <a:blip r:embed="rId2"/>
          <a:stretch>
            <a:fillRect/>
          </a:stretch>
        </p:blipFill>
        <p:spPr>
          <a:xfrm>
            <a:off x="7003552" y="2807771"/>
            <a:ext cx="2870628" cy="2230888"/>
          </a:xfrm>
          <a:prstGeom prst="rect">
            <a:avLst/>
          </a:prstGeom>
        </p:spPr>
      </p:pic>
      <p:sp>
        <p:nvSpPr>
          <p:cNvPr id="6" name="TextBox 5">
            <a:extLst>
              <a:ext uri="{FF2B5EF4-FFF2-40B4-BE49-F238E27FC236}">
                <a16:creationId xmlns:a16="http://schemas.microsoft.com/office/drawing/2014/main" id="{51E91CAD-2945-4249-8DC3-6BA541ADE1F6}"/>
              </a:ext>
            </a:extLst>
          </p:cNvPr>
          <p:cNvSpPr txBox="1"/>
          <p:nvPr/>
        </p:nvSpPr>
        <p:spPr>
          <a:xfrm>
            <a:off x="951216" y="1910371"/>
            <a:ext cx="4473539" cy="584775"/>
          </a:xfrm>
          <a:prstGeom prst="rect">
            <a:avLst/>
          </a:prstGeom>
          <a:noFill/>
        </p:spPr>
        <p:txBody>
          <a:bodyPr wrap="square" rtlCol="0">
            <a:spAutoFit/>
          </a:bodyPr>
          <a:lstStyle/>
          <a:p>
            <a:pPr algn="ctr"/>
            <a:r>
              <a:rPr lang="en-US" sz="3200" b="1" dirty="0"/>
              <a:t>Shock jump conditions</a:t>
            </a:r>
          </a:p>
        </p:txBody>
      </p:sp>
      <p:sp>
        <p:nvSpPr>
          <p:cNvPr id="8" name="TextBox 7">
            <a:extLst>
              <a:ext uri="{FF2B5EF4-FFF2-40B4-BE49-F238E27FC236}">
                <a16:creationId xmlns:a16="http://schemas.microsoft.com/office/drawing/2014/main" id="{3C6F0DBC-ECCC-DC48-921A-81A8AC7AAEA2}"/>
              </a:ext>
            </a:extLst>
          </p:cNvPr>
          <p:cNvSpPr txBox="1"/>
          <p:nvPr/>
        </p:nvSpPr>
        <p:spPr>
          <a:xfrm>
            <a:off x="6096000" y="1956842"/>
            <a:ext cx="4909334" cy="584775"/>
          </a:xfrm>
          <a:prstGeom prst="rect">
            <a:avLst/>
          </a:prstGeom>
          <a:noFill/>
        </p:spPr>
        <p:txBody>
          <a:bodyPr wrap="square" rtlCol="0">
            <a:spAutoFit/>
          </a:bodyPr>
          <a:lstStyle/>
          <a:p>
            <a:pPr algn="ctr"/>
            <a:r>
              <a:rPr lang="en-US" sz="3200" b="1" dirty="0"/>
              <a:t>Post-shock fluid equations</a:t>
            </a:r>
          </a:p>
        </p:txBody>
      </p:sp>
      <p:sp>
        <p:nvSpPr>
          <p:cNvPr id="9" name="TextBox 8">
            <a:extLst>
              <a:ext uri="{FF2B5EF4-FFF2-40B4-BE49-F238E27FC236}">
                <a16:creationId xmlns:a16="http://schemas.microsoft.com/office/drawing/2014/main" id="{3C391E06-B9FB-2348-9A2F-F4703A51AB6E}"/>
              </a:ext>
            </a:extLst>
          </p:cNvPr>
          <p:cNvSpPr txBox="1"/>
          <p:nvPr/>
        </p:nvSpPr>
        <p:spPr>
          <a:xfrm>
            <a:off x="493160" y="5147353"/>
            <a:ext cx="106748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Both models use post-shock fluid equations  (not valid at shock front) with shock jump conditions used for boundary conditions at shock front position.</a:t>
            </a:r>
          </a:p>
          <a:p>
            <a:pPr marL="285750" indent="-285750">
              <a:buFont typeface="Arial" panose="020B0604020202020204" pitchFamily="34" charset="0"/>
              <a:buChar char="•"/>
            </a:pPr>
            <a:r>
              <a:rPr lang="en-US" dirty="0"/>
              <a:t>Note that </a:t>
            </a:r>
            <a:r>
              <a:rPr lang="en-US" dirty="0" err="1"/>
              <a:t>Piriz</a:t>
            </a:r>
            <a:r>
              <a:rPr lang="en-US" dirty="0"/>
              <a:t> used adiabatic law wrong by setting P/</a:t>
            </a:r>
            <a:r>
              <a:rPr lang="en-US" dirty="0" err="1"/>
              <a:t>rho^gamma</a:t>
            </a:r>
            <a:r>
              <a:rPr lang="en-US" dirty="0"/>
              <a:t> = constant…</a:t>
            </a:r>
          </a:p>
        </p:txBody>
      </p:sp>
      <p:pic>
        <p:nvPicPr>
          <p:cNvPr id="12" name="Content Placeholder 11">
            <a:extLst>
              <a:ext uri="{FF2B5EF4-FFF2-40B4-BE49-F238E27FC236}">
                <a16:creationId xmlns:a16="http://schemas.microsoft.com/office/drawing/2014/main" id="{899C24FE-8700-824A-9482-EF028E413A46}"/>
              </a:ext>
            </a:extLst>
          </p:cNvPr>
          <p:cNvPicPr>
            <a:picLocks noGrp="1" noChangeAspect="1"/>
          </p:cNvPicPr>
          <p:nvPr>
            <p:ph sz="half" idx="1"/>
          </p:nvPr>
        </p:nvPicPr>
        <p:blipFill>
          <a:blip r:embed="rId3"/>
          <a:stretch>
            <a:fillRect/>
          </a:stretch>
        </p:blipFill>
        <p:spPr>
          <a:xfrm>
            <a:off x="1629310" y="2832197"/>
            <a:ext cx="3795445" cy="2206462"/>
          </a:xfrm>
          <a:prstGeom prst="rect">
            <a:avLst/>
          </a:prstGeom>
        </p:spPr>
      </p:pic>
    </p:spTree>
    <p:extLst>
      <p:ext uri="{BB962C8B-B14F-4D97-AF65-F5344CB8AC3E}">
        <p14:creationId xmlns:p14="http://schemas.microsoft.com/office/powerpoint/2010/main" val="2400943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0C6F-705A-F841-B4F8-7724B100E2C7}"/>
              </a:ext>
            </a:extLst>
          </p:cNvPr>
          <p:cNvSpPr>
            <a:spLocks noGrp="1"/>
          </p:cNvSpPr>
          <p:nvPr>
            <p:ph type="title"/>
          </p:nvPr>
        </p:nvSpPr>
        <p:spPr/>
        <p:txBody>
          <a:bodyPr/>
          <a:lstStyle/>
          <a:p>
            <a:r>
              <a:rPr lang="en-US" dirty="0" err="1"/>
              <a:t>Piriz’s</a:t>
            </a:r>
            <a:r>
              <a:rPr lang="en-US" dirty="0"/>
              <a:t> model for fluid velocity in shocked plasma</a:t>
            </a:r>
          </a:p>
        </p:txBody>
      </p:sp>
      <p:pic>
        <p:nvPicPr>
          <p:cNvPr id="5" name="Content Placeholder 4">
            <a:extLst>
              <a:ext uri="{FF2B5EF4-FFF2-40B4-BE49-F238E27FC236}">
                <a16:creationId xmlns:a16="http://schemas.microsoft.com/office/drawing/2014/main" id="{A913A31D-1EC3-0B43-913F-FC48ADC960CF}"/>
              </a:ext>
            </a:extLst>
          </p:cNvPr>
          <p:cNvPicPr>
            <a:picLocks noGrp="1" noChangeAspect="1"/>
          </p:cNvPicPr>
          <p:nvPr>
            <p:ph sz="half" idx="1"/>
          </p:nvPr>
        </p:nvPicPr>
        <p:blipFill>
          <a:blip r:embed="rId2"/>
          <a:stretch>
            <a:fillRect/>
          </a:stretch>
        </p:blipFill>
        <p:spPr>
          <a:xfrm>
            <a:off x="838200" y="2280717"/>
            <a:ext cx="5181600" cy="3441154"/>
          </a:xfrm>
          <a:prstGeom prst="rect">
            <a:avLst/>
          </a:prstGeom>
        </p:spPr>
      </p:pic>
      <p:sp>
        <p:nvSpPr>
          <p:cNvPr id="4" name="Content Placeholder 3">
            <a:extLst>
              <a:ext uri="{FF2B5EF4-FFF2-40B4-BE49-F238E27FC236}">
                <a16:creationId xmlns:a16="http://schemas.microsoft.com/office/drawing/2014/main" id="{B1D619E3-3421-3940-8242-F8409F111C05}"/>
              </a:ext>
            </a:extLst>
          </p:cNvPr>
          <p:cNvSpPr>
            <a:spLocks noGrp="1"/>
          </p:cNvSpPr>
          <p:nvPr>
            <p:ph sz="half" idx="2"/>
          </p:nvPr>
        </p:nvSpPr>
        <p:spPr/>
        <p:txBody>
          <a:bodyPr>
            <a:normAutofit lnSpcReduction="10000"/>
          </a:bodyPr>
          <a:lstStyle/>
          <a:p>
            <a:r>
              <a:rPr lang="en-US" dirty="0"/>
              <a:t>Only assumption is that the total time derivative of the pressure is approximately equal to the total time derivative of the post-shock pressure, which is same as that made by Potter.</a:t>
            </a:r>
          </a:p>
          <a:p>
            <a:r>
              <a:rPr lang="en-US" dirty="0"/>
              <a:t>Only difference by </a:t>
            </a:r>
            <a:r>
              <a:rPr lang="en-US" dirty="0" err="1"/>
              <a:t>Piriz</a:t>
            </a:r>
            <a:r>
              <a:rPr lang="en-US" dirty="0"/>
              <a:t> is that he obtained velocity profile.</a:t>
            </a:r>
          </a:p>
          <a:p>
            <a:r>
              <a:rPr lang="en-US" dirty="0"/>
              <a:t>Equation relating shock and piston obtained by taking r=</a:t>
            </a:r>
            <a:r>
              <a:rPr lang="en-US" dirty="0" err="1"/>
              <a:t>rp</a:t>
            </a:r>
            <a:r>
              <a:rPr lang="en-US" dirty="0"/>
              <a:t> and u=up in last relation</a:t>
            </a:r>
          </a:p>
          <a:p>
            <a:pPr marL="0" indent="0">
              <a:buNone/>
            </a:pPr>
            <a:endParaRPr lang="en-US" dirty="0"/>
          </a:p>
        </p:txBody>
      </p:sp>
    </p:spTree>
    <p:extLst>
      <p:ext uri="{BB962C8B-B14F-4D97-AF65-F5344CB8AC3E}">
        <p14:creationId xmlns:p14="http://schemas.microsoft.com/office/powerpoint/2010/main" val="1328462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42F0-19C2-9F42-9041-DE140427BE3E}"/>
              </a:ext>
            </a:extLst>
          </p:cNvPr>
          <p:cNvSpPr>
            <a:spLocks noGrp="1"/>
          </p:cNvSpPr>
          <p:nvPr>
            <p:ph type="title"/>
          </p:nvPr>
        </p:nvSpPr>
        <p:spPr/>
        <p:txBody>
          <a:bodyPr/>
          <a:lstStyle/>
          <a:p>
            <a:r>
              <a:rPr lang="en-US" dirty="0"/>
              <a:t>1D dynamic pinch in planar geometry using Chicago’s Eulerian fluid model</a:t>
            </a:r>
          </a:p>
        </p:txBody>
      </p:sp>
      <p:sp>
        <p:nvSpPr>
          <p:cNvPr id="3" name="Content Placeholder 2">
            <a:extLst>
              <a:ext uri="{FF2B5EF4-FFF2-40B4-BE49-F238E27FC236}">
                <a16:creationId xmlns:a16="http://schemas.microsoft.com/office/drawing/2014/main" id="{9975698D-E9BF-3A47-A7CB-386533E87591}"/>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826C7B3-DF0F-0443-89C4-02683474D99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649318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1D dynamic pinch sims with Chicago Eulerian fluid model in planar geometry</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0.011ns</a:t>
            </a:r>
          </a:p>
          <a:p>
            <a:pPr marL="285750" indent="-285750">
              <a:buFont typeface="Arial" panose="020B0604020202020204" pitchFamily="34" charset="0"/>
              <a:buChar char="•"/>
            </a:pPr>
            <a:r>
              <a:rPr lang="en-US" b="1" dirty="0"/>
              <a:t>dx = 2.5um,  </a:t>
            </a:r>
            <a:r>
              <a:rPr lang="en-US" b="1" dirty="0" err="1"/>
              <a:t>dt</a:t>
            </a:r>
            <a:r>
              <a:rPr lang="en-US" b="1" dirty="0"/>
              <a:t> = 2.0e-3ns,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6" name="dpf1Ddensity.mp4">
            <a:hlinkClick r:id="" action="ppaction://media"/>
            <a:extLst>
              <a:ext uri="{FF2B5EF4-FFF2-40B4-BE49-F238E27FC236}">
                <a16:creationId xmlns:a16="http://schemas.microsoft.com/office/drawing/2014/main" id="{9C9BEDB0-1272-4E4E-99C6-966FBEB222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64167"/>
            <a:ext cx="10515600" cy="3452812"/>
          </a:xfrm>
        </p:spPr>
      </p:pic>
    </p:spTree>
    <p:extLst>
      <p:ext uri="{BB962C8B-B14F-4D97-AF65-F5344CB8AC3E}">
        <p14:creationId xmlns:p14="http://schemas.microsoft.com/office/powerpoint/2010/main" val="39646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838200" y="365125"/>
            <a:ext cx="10905162" cy="1566417"/>
          </a:xfrm>
        </p:spPr>
        <p:txBody>
          <a:bodyPr>
            <a:normAutofit fontScale="90000"/>
          </a:bodyPr>
          <a:lstStyle/>
          <a:p>
            <a:r>
              <a:rPr lang="en-US" dirty="0"/>
              <a:t>Simulation using standard fluid parameters gives way too much energy in the plasma and bad oscillations</a:t>
            </a:r>
          </a:p>
        </p:txBody>
      </p:sp>
      <p:pic>
        <p:nvPicPr>
          <p:cNvPr id="25" name="dpf1Ddensity.mp4">
            <a:hlinkClick r:id="" action="ppaction://media"/>
            <a:extLst>
              <a:ext uri="{FF2B5EF4-FFF2-40B4-BE49-F238E27FC236}">
                <a16:creationId xmlns:a16="http://schemas.microsoft.com/office/drawing/2014/main" id="{29921F12-318B-5049-A4E1-C95864A43A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059621"/>
            <a:ext cx="10515600" cy="3452812"/>
          </a:xfrm>
        </p:spPr>
      </p:pic>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0.42ns</a:t>
            </a:r>
          </a:p>
          <a:p>
            <a:pPr marL="285750" indent="-285750">
              <a:buFont typeface="Arial" panose="020B0604020202020204" pitchFamily="34" charset="0"/>
              <a:buChar char="•"/>
            </a:pPr>
            <a:r>
              <a:rPr lang="en-US" b="1" dirty="0"/>
              <a:t>dx = 100um,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0.0005, </a:t>
            </a:r>
            <a:r>
              <a:rPr lang="en-US" b="1" dirty="0" err="1"/>
              <a:t>viscosity_coefficient</a:t>
            </a:r>
            <a:r>
              <a:rPr lang="en-US" b="1" dirty="0"/>
              <a:t> = 0.002</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2408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fontScale="90000"/>
          </a:bodyPr>
          <a:lstStyle/>
          <a:p>
            <a:r>
              <a:rPr lang="en-US" dirty="0"/>
              <a:t>Bad oscillations go away with increasing </a:t>
            </a:r>
            <a:r>
              <a:rPr lang="en-US" dirty="0" err="1"/>
              <a:t>eulerian_filtering_parameter</a:t>
            </a:r>
            <a:r>
              <a:rPr lang="en-US" dirty="0"/>
              <a:t>, but energy conservation still bad</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0.42ns</a:t>
            </a:r>
          </a:p>
          <a:p>
            <a:pPr marL="285750" indent="-285750">
              <a:buFont typeface="Arial" panose="020B0604020202020204" pitchFamily="34" charset="0"/>
              <a:buChar char="•"/>
            </a:pPr>
            <a:r>
              <a:rPr lang="en-US" b="1" dirty="0"/>
              <a:t>dx = 100um,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8" name="dpf1Ddensity.mp4">
            <a:hlinkClick r:id="" action="ppaction://media"/>
            <a:extLst>
              <a:ext uri="{FF2B5EF4-FFF2-40B4-BE49-F238E27FC236}">
                <a16:creationId xmlns:a16="http://schemas.microsoft.com/office/drawing/2014/main" id="{F54CDD97-289E-624D-9543-F616D805D6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31542"/>
            <a:ext cx="10515600" cy="3452812"/>
          </a:xfrm>
        </p:spPr>
      </p:pic>
    </p:spTree>
    <p:extLst>
      <p:ext uri="{BB962C8B-B14F-4D97-AF65-F5344CB8AC3E}">
        <p14:creationId xmlns:p14="http://schemas.microsoft.com/office/powerpoint/2010/main" val="30000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with increasing grid resolution for 300 cells to 900 cells</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4" name="dpf1Ddensity.mp4">
            <a:hlinkClick r:id="" action="ppaction://media"/>
            <a:extLst>
              <a:ext uri="{FF2B5EF4-FFF2-40B4-BE49-F238E27FC236}">
                <a16:creationId xmlns:a16="http://schemas.microsoft.com/office/drawing/2014/main" id="{12E7C6B3-BAE1-4F43-8647-4B1484D8A5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Tree>
    <p:extLst>
      <p:ext uri="{BB962C8B-B14F-4D97-AF65-F5344CB8AC3E}">
        <p14:creationId xmlns:p14="http://schemas.microsoft.com/office/powerpoint/2010/main" val="202053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Too much smoothing with </a:t>
            </a:r>
            <a:r>
              <a:rPr lang="en-US" dirty="0" err="1"/>
              <a:t>efp</a:t>
            </a:r>
            <a:r>
              <a:rPr lang="en-US" dirty="0"/>
              <a:t>=0.1 and time step decreased from 1.0e-2ns to 1.0e-3ns</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12" name="dpf1Ddensity.mp4">
            <a:hlinkClick r:id="" action="ppaction://media"/>
            <a:extLst>
              <a:ext uri="{FF2B5EF4-FFF2-40B4-BE49-F238E27FC236}">
                <a16:creationId xmlns:a16="http://schemas.microsoft.com/office/drawing/2014/main" id="{C62471E1-2A40-EA4F-A61D-F58D0DE3E5E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Tree>
    <p:extLst>
      <p:ext uri="{BB962C8B-B14F-4D97-AF65-F5344CB8AC3E}">
        <p14:creationId xmlns:p14="http://schemas.microsoft.com/office/powerpoint/2010/main" val="346207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fontScale="90000"/>
          </a:bodyPr>
          <a:lstStyle/>
          <a:p>
            <a:r>
              <a:rPr lang="en-US" dirty="0"/>
              <a:t>Smoothing back to normal with </a:t>
            </a:r>
            <a:r>
              <a:rPr lang="en-US" dirty="0" err="1"/>
              <a:t>efp</a:t>
            </a:r>
            <a:r>
              <a:rPr lang="en-US" dirty="0"/>
              <a:t> also lowered by order of magnitude, but decreasing time step doesn’t improve energy conservation</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0.01, </a:t>
            </a:r>
            <a:r>
              <a:rPr lang="en-US" b="1" dirty="0" err="1"/>
              <a:t>viscosity_coefficient</a:t>
            </a:r>
            <a:r>
              <a:rPr lang="en-US" b="1" dirty="0"/>
              <a:t> = 0.0</a:t>
            </a:r>
            <a:endParaRPr lang="en-US" dirty="0"/>
          </a:p>
        </p:txBody>
      </p:sp>
      <p:pic>
        <p:nvPicPr>
          <p:cNvPr id="4" name="dpf1Ddensity.mp4">
            <a:hlinkClick r:id="" action="ppaction://media"/>
            <a:extLst>
              <a:ext uri="{FF2B5EF4-FFF2-40B4-BE49-F238E27FC236}">
                <a16:creationId xmlns:a16="http://schemas.microsoft.com/office/drawing/2014/main" id="{252034EA-7879-7746-8BBD-04328A3C94B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9464" y="1974849"/>
            <a:ext cx="10515600" cy="3452812"/>
          </a:xfrm>
        </p:spPr>
      </p:pic>
    </p:spTree>
    <p:extLst>
      <p:ext uri="{BB962C8B-B14F-4D97-AF65-F5344CB8AC3E}">
        <p14:creationId xmlns:p14="http://schemas.microsoft.com/office/powerpoint/2010/main" val="138361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fontScale="90000"/>
          </a:bodyPr>
          <a:lstStyle/>
          <a:p>
            <a:r>
              <a:rPr lang="en-US" dirty="0"/>
              <a:t>Also played with </a:t>
            </a:r>
            <a:r>
              <a:rPr lang="en-US" dirty="0" err="1"/>
              <a:t>viscosity_coefficient</a:t>
            </a:r>
            <a:r>
              <a:rPr lang="en-US" dirty="0"/>
              <a:t>. </a:t>
            </a:r>
            <a:br>
              <a:rPr lang="en-US" dirty="0"/>
            </a:br>
            <a:r>
              <a:rPr lang="en-US" dirty="0"/>
              <a:t>Saw no improvement, just another way to smooth</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0.0, </a:t>
            </a:r>
            <a:r>
              <a:rPr lang="en-US" b="1" dirty="0" err="1"/>
              <a:t>viscosity_coefficient</a:t>
            </a:r>
            <a:r>
              <a:rPr lang="en-US" b="1" dirty="0"/>
              <a:t> = 1.0</a:t>
            </a:r>
            <a:endParaRPr lang="en-US" dirty="0"/>
          </a:p>
        </p:txBody>
      </p:sp>
      <p:pic>
        <p:nvPicPr>
          <p:cNvPr id="9" name="dpf1Ddensity.mp4">
            <a:hlinkClick r:id="" action="ppaction://media"/>
            <a:extLst>
              <a:ext uri="{FF2B5EF4-FFF2-40B4-BE49-F238E27FC236}">
                <a16:creationId xmlns:a16="http://schemas.microsoft.com/office/drawing/2014/main" id="{D314212C-6F36-F94A-80FB-2E4B8BF170C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31542"/>
            <a:ext cx="10515600" cy="3452812"/>
          </a:xfrm>
        </p:spPr>
      </p:pic>
    </p:spTree>
    <p:extLst>
      <p:ext uri="{BB962C8B-B14F-4D97-AF65-F5344CB8AC3E}">
        <p14:creationId xmlns:p14="http://schemas.microsoft.com/office/powerpoint/2010/main" val="17825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FD15-4246-B54B-A557-2827A1564E42}"/>
              </a:ext>
            </a:extLst>
          </p:cNvPr>
          <p:cNvSpPr>
            <a:spLocks noGrp="1"/>
          </p:cNvSpPr>
          <p:nvPr>
            <p:ph type="title"/>
          </p:nvPr>
        </p:nvSpPr>
        <p:spPr/>
        <p:txBody>
          <a:bodyPr/>
          <a:lstStyle/>
          <a:p>
            <a:r>
              <a:rPr lang="en-US" dirty="0"/>
              <a:t>Reduced Expressions and expression for density ratio</a:t>
            </a:r>
          </a:p>
        </p:txBody>
      </p:sp>
      <p:sp>
        <p:nvSpPr>
          <p:cNvPr id="3" name="Content Placeholder 2">
            <a:extLst>
              <a:ext uri="{FF2B5EF4-FFF2-40B4-BE49-F238E27FC236}">
                <a16:creationId xmlns:a16="http://schemas.microsoft.com/office/drawing/2014/main" id="{C6B31881-CBA9-EE43-A489-25022210C5C1}"/>
              </a:ext>
            </a:extLst>
          </p:cNvPr>
          <p:cNvSpPr>
            <a:spLocks noGrp="1"/>
          </p:cNvSpPr>
          <p:nvPr>
            <p:ph idx="1"/>
          </p:nvPr>
        </p:nvSpPr>
        <p:spPr>
          <a:xfrm>
            <a:off x="838200" y="1825624"/>
            <a:ext cx="10515600" cy="4712336"/>
          </a:xfrm>
        </p:spPr>
        <p:txBody>
          <a:bodyPr>
            <a:normAutofit lnSpcReduction="10000"/>
          </a:bodyPr>
          <a:lstStyle/>
          <a:p>
            <a:r>
              <a:rPr lang="en-US" sz="2400" dirty="0"/>
              <a:t>Working in the frame where upstream fluid is at rest, the mass conservation law can be inserted into the momentum and energy conservation equations, respectively, to give</a:t>
            </a:r>
          </a:p>
          <a:p>
            <a:endParaRPr lang="en-US" sz="2400" dirty="0"/>
          </a:p>
          <a:p>
            <a:endParaRPr lang="en-US" sz="2400" dirty="0"/>
          </a:p>
          <a:p>
            <a:pPr marL="0" indent="0">
              <a:buNone/>
            </a:pPr>
            <a:endParaRPr lang="en-US" sz="2400" dirty="0"/>
          </a:p>
          <a:p>
            <a:r>
              <a:rPr lang="en-US" sz="2400" dirty="0"/>
              <a:t>These two equations can be combined to give the expression for the density ratio</a:t>
            </a:r>
          </a:p>
          <a:p>
            <a:endParaRPr lang="en-US" sz="2400" dirty="0"/>
          </a:p>
          <a:p>
            <a:endParaRPr lang="en-US" sz="2400" dirty="0"/>
          </a:p>
          <a:p>
            <a:pPr marL="0" indent="0">
              <a:buNone/>
            </a:pPr>
            <a:endParaRPr lang="en-US" sz="2400" dirty="0"/>
          </a:p>
          <a:p>
            <a:r>
              <a:rPr lang="en-US" sz="2400" dirty="0"/>
              <a:t>Density jump is 4 for ideal gas in strong shock limit (P</a:t>
            </a:r>
            <a:r>
              <a:rPr lang="en-US" sz="2400" baseline="-25000" dirty="0"/>
              <a:t>2</a:t>
            </a:r>
            <a:r>
              <a:rPr lang="en-US" sz="2400" dirty="0"/>
              <a:t>&gt;&gt;P</a:t>
            </a:r>
            <a:r>
              <a:rPr lang="en-US" sz="2400" baseline="-25000" dirty="0"/>
              <a:t>1</a:t>
            </a:r>
            <a:r>
              <a:rPr lang="en-US" sz="2400" dirty="0"/>
              <a:t>)</a:t>
            </a:r>
          </a:p>
        </p:txBody>
      </p:sp>
      <p:pic>
        <p:nvPicPr>
          <p:cNvPr id="4" name="Picture 3">
            <a:extLst>
              <a:ext uri="{FF2B5EF4-FFF2-40B4-BE49-F238E27FC236}">
                <a16:creationId xmlns:a16="http://schemas.microsoft.com/office/drawing/2014/main" id="{52E5A1A0-0AEA-E54E-AC2D-C4408578C452}"/>
              </a:ext>
            </a:extLst>
          </p:cNvPr>
          <p:cNvPicPr>
            <a:picLocks noChangeAspect="1"/>
          </p:cNvPicPr>
          <p:nvPr/>
        </p:nvPicPr>
        <p:blipFill>
          <a:blip r:embed="rId2"/>
          <a:stretch>
            <a:fillRect/>
          </a:stretch>
        </p:blipFill>
        <p:spPr>
          <a:xfrm>
            <a:off x="4062551" y="2544082"/>
            <a:ext cx="4368218" cy="1399310"/>
          </a:xfrm>
          <a:prstGeom prst="rect">
            <a:avLst/>
          </a:prstGeom>
        </p:spPr>
      </p:pic>
      <p:pic>
        <p:nvPicPr>
          <p:cNvPr id="5" name="Picture 4">
            <a:extLst>
              <a:ext uri="{FF2B5EF4-FFF2-40B4-BE49-F238E27FC236}">
                <a16:creationId xmlns:a16="http://schemas.microsoft.com/office/drawing/2014/main" id="{C5A73C37-0B7E-E144-B7B7-3399D91694FB}"/>
              </a:ext>
            </a:extLst>
          </p:cNvPr>
          <p:cNvPicPr>
            <a:picLocks noChangeAspect="1"/>
          </p:cNvPicPr>
          <p:nvPr/>
        </p:nvPicPr>
        <p:blipFill>
          <a:blip r:embed="rId3"/>
          <a:stretch>
            <a:fillRect/>
          </a:stretch>
        </p:blipFill>
        <p:spPr>
          <a:xfrm>
            <a:off x="2161448" y="4790786"/>
            <a:ext cx="3802205" cy="731520"/>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5E074461-FE86-C54D-8D22-9B9DE8812919}"/>
              </a:ext>
            </a:extLst>
          </p:cNvPr>
          <p:cNvPicPr>
            <a:picLocks noChangeAspect="1"/>
          </p:cNvPicPr>
          <p:nvPr/>
        </p:nvPicPr>
        <p:blipFill>
          <a:blip r:embed="rId4"/>
          <a:stretch>
            <a:fillRect/>
          </a:stretch>
        </p:blipFill>
        <p:spPr>
          <a:xfrm>
            <a:off x="6884719" y="4807717"/>
            <a:ext cx="3548015" cy="714589"/>
          </a:xfrm>
          <a:prstGeom prst="rect">
            <a:avLst/>
          </a:prstGeom>
        </p:spPr>
      </p:pic>
    </p:spTree>
    <p:extLst>
      <p:ext uri="{BB962C8B-B14F-4D97-AF65-F5344CB8AC3E}">
        <p14:creationId xmlns:p14="http://schemas.microsoft.com/office/powerpoint/2010/main" val="3787334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=900 to </a:t>
            </a:r>
            <a:r>
              <a:rPr lang="en-US" dirty="0" err="1"/>
              <a:t>nx</a:t>
            </a:r>
            <a:r>
              <a:rPr lang="en-US" dirty="0"/>
              <a:t>=1800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0.071ns</a:t>
            </a:r>
          </a:p>
          <a:p>
            <a:pPr marL="285750" indent="-285750">
              <a:buFont typeface="Arial" panose="020B0604020202020204" pitchFamily="34" charset="0"/>
              <a:buChar char="•"/>
            </a:pPr>
            <a:r>
              <a:rPr lang="en-US" b="1" dirty="0"/>
              <a:t>dx = 17um,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6" name="dpf1Ddensity.mp4">
            <a:hlinkClick r:id="" action="ppaction://media"/>
            <a:extLst>
              <a:ext uri="{FF2B5EF4-FFF2-40B4-BE49-F238E27FC236}">
                <a16:creationId xmlns:a16="http://schemas.microsoft.com/office/drawing/2014/main" id="{C141BAD9-B001-2045-8A76-2CD0B82C6F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Tree>
    <p:extLst>
      <p:ext uri="{BB962C8B-B14F-4D97-AF65-F5344CB8AC3E}">
        <p14:creationId xmlns:p14="http://schemas.microsoft.com/office/powerpoint/2010/main" val="412728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pf1Ddensity.mp4">
            <a:hlinkClick r:id="" action="ppaction://media"/>
            <a:extLst>
              <a:ext uri="{FF2B5EF4-FFF2-40B4-BE49-F238E27FC236}">
                <a16:creationId xmlns:a16="http://schemas.microsoft.com/office/drawing/2014/main" id="{0DBF4C61-12B9-2544-9D10-156629BF2FB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6416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=1800 to </a:t>
            </a:r>
            <a:r>
              <a:rPr lang="en-US" dirty="0" err="1"/>
              <a:t>nx</a:t>
            </a:r>
            <a:r>
              <a:rPr lang="en-US" dirty="0"/>
              <a:t>=3000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0.042ns</a:t>
            </a:r>
          </a:p>
          <a:p>
            <a:pPr marL="285750" indent="-285750">
              <a:buFont typeface="Arial" panose="020B0604020202020204" pitchFamily="34" charset="0"/>
              <a:buChar char="•"/>
            </a:pPr>
            <a:r>
              <a:rPr lang="en-US" b="1" dirty="0"/>
              <a:t>dx = 10um,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spTree>
    <p:extLst>
      <p:ext uri="{BB962C8B-B14F-4D97-AF65-F5344CB8AC3E}">
        <p14:creationId xmlns:p14="http://schemas.microsoft.com/office/powerpoint/2010/main" val="387658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=3000 to </a:t>
            </a:r>
            <a:r>
              <a:rPr lang="en-US" dirty="0" err="1"/>
              <a:t>nx</a:t>
            </a:r>
            <a:r>
              <a:rPr lang="en-US" dirty="0"/>
              <a:t>=6000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0.021ns</a:t>
            </a:r>
          </a:p>
          <a:p>
            <a:pPr marL="285750" indent="-285750">
              <a:buFont typeface="Arial" panose="020B0604020202020204" pitchFamily="34" charset="0"/>
              <a:buChar char="•"/>
            </a:pPr>
            <a:r>
              <a:rPr lang="en-US" b="1" dirty="0"/>
              <a:t>dx = 5um,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4" name="dpf1Ddensity.mp4">
            <a:hlinkClick r:id="" action="ppaction://media"/>
            <a:extLst>
              <a:ext uri="{FF2B5EF4-FFF2-40B4-BE49-F238E27FC236}">
                <a16:creationId xmlns:a16="http://schemas.microsoft.com/office/drawing/2014/main" id="{BA16054A-A857-0540-96D2-7CD6F7F99D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31542"/>
            <a:ext cx="10515600" cy="3452812"/>
          </a:xfrm>
        </p:spPr>
      </p:pic>
    </p:spTree>
    <p:extLst>
      <p:ext uri="{BB962C8B-B14F-4D97-AF65-F5344CB8AC3E}">
        <p14:creationId xmlns:p14="http://schemas.microsoft.com/office/powerpoint/2010/main" val="42675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=6000 to </a:t>
            </a:r>
            <a:r>
              <a:rPr lang="en-US" dirty="0" err="1"/>
              <a:t>nx</a:t>
            </a:r>
            <a:r>
              <a:rPr lang="en-US" dirty="0"/>
              <a:t>=12000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0.011ns</a:t>
            </a:r>
          </a:p>
          <a:p>
            <a:pPr marL="285750" indent="-285750">
              <a:buFont typeface="Arial" panose="020B0604020202020204" pitchFamily="34" charset="0"/>
              <a:buChar char="•"/>
            </a:pPr>
            <a:r>
              <a:rPr lang="en-US" b="1" dirty="0"/>
              <a:t>dx = 2.5um,  </a:t>
            </a:r>
            <a:r>
              <a:rPr lang="en-US" b="1" dirty="0" err="1"/>
              <a:t>dt</a:t>
            </a:r>
            <a:r>
              <a:rPr lang="en-US" b="1" dirty="0"/>
              <a:t> = 2.0e-3ns,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6" name="dpf1Ddensity.mp4">
            <a:hlinkClick r:id="" action="ppaction://media"/>
            <a:extLst>
              <a:ext uri="{FF2B5EF4-FFF2-40B4-BE49-F238E27FC236}">
                <a16:creationId xmlns:a16="http://schemas.microsoft.com/office/drawing/2014/main" id="{9C9BEDB0-1272-4E4E-99C6-966FBEB222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64167"/>
            <a:ext cx="10515600" cy="3452812"/>
          </a:xfrm>
        </p:spPr>
      </p:pic>
    </p:spTree>
    <p:extLst>
      <p:ext uri="{BB962C8B-B14F-4D97-AF65-F5344CB8AC3E}">
        <p14:creationId xmlns:p14="http://schemas.microsoft.com/office/powerpoint/2010/main" val="28677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C9A4-532C-294C-8F62-08C1B5E58463}"/>
              </a:ext>
            </a:extLst>
          </p:cNvPr>
          <p:cNvSpPr>
            <a:spLocks noGrp="1"/>
          </p:cNvSpPr>
          <p:nvPr>
            <p:ph type="title"/>
          </p:nvPr>
        </p:nvSpPr>
        <p:spPr/>
        <p:txBody>
          <a:bodyPr/>
          <a:lstStyle/>
          <a:p>
            <a:r>
              <a:rPr lang="en-US" dirty="0"/>
              <a:t>Net energy goes down with increasing grid resolution</a:t>
            </a:r>
          </a:p>
        </p:txBody>
      </p:sp>
      <p:pic>
        <p:nvPicPr>
          <p:cNvPr id="6" name="Content Placeholder 5">
            <a:extLst>
              <a:ext uri="{FF2B5EF4-FFF2-40B4-BE49-F238E27FC236}">
                <a16:creationId xmlns:a16="http://schemas.microsoft.com/office/drawing/2014/main" id="{5A276834-AA9D-F843-97DC-268865D78695}"/>
              </a:ext>
            </a:extLst>
          </p:cNvPr>
          <p:cNvPicPr>
            <a:picLocks noGrp="1" noChangeAspect="1"/>
          </p:cNvPicPr>
          <p:nvPr>
            <p:ph idx="1"/>
          </p:nvPr>
        </p:nvPicPr>
        <p:blipFill>
          <a:blip r:embed="rId2"/>
          <a:stretch>
            <a:fillRect/>
          </a:stretch>
        </p:blipFill>
        <p:spPr>
          <a:xfrm>
            <a:off x="62834" y="2760292"/>
            <a:ext cx="12066332" cy="2365947"/>
          </a:xfrm>
        </p:spPr>
      </p:pic>
      <p:sp>
        <p:nvSpPr>
          <p:cNvPr id="7" name="TextBox 6">
            <a:extLst>
              <a:ext uri="{FF2B5EF4-FFF2-40B4-BE49-F238E27FC236}">
                <a16:creationId xmlns:a16="http://schemas.microsoft.com/office/drawing/2014/main" id="{6AFD9AF4-AC6A-A649-B305-AC9F8B3DC648}"/>
              </a:ext>
            </a:extLst>
          </p:cNvPr>
          <p:cNvSpPr txBox="1"/>
          <p:nvPr/>
        </p:nvSpPr>
        <p:spPr>
          <a:xfrm>
            <a:off x="538385" y="2040824"/>
            <a:ext cx="2392822" cy="584775"/>
          </a:xfrm>
          <a:prstGeom prst="rect">
            <a:avLst/>
          </a:prstGeom>
          <a:noFill/>
        </p:spPr>
        <p:txBody>
          <a:bodyPr wrap="square" rtlCol="0">
            <a:spAutoFit/>
          </a:bodyPr>
          <a:lstStyle/>
          <a:p>
            <a:pPr algn="ctr"/>
            <a:r>
              <a:rPr lang="en-US" sz="3200" b="1" dirty="0" err="1"/>
              <a:t>nx</a:t>
            </a:r>
            <a:r>
              <a:rPr lang="en-US" sz="3200" b="1" dirty="0"/>
              <a:t>=900</a:t>
            </a:r>
          </a:p>
        </p:txBody>
      </p:sp>
      <p:sp>
        <p:nvSpPr>
          <p:cNvPr id="8" name="TextBox 7">
            <a:extLst>
              <a:ext uri="{FF2B5EF4-FFF2-40B4-BE49-F238E27FC236}">
                <a16:creationId xmlns:a16="http://schemas.microsoft.com/office/drawing/2014/main" id="{C84133CC-8E44-E04C-8385-7BC639F42D07}"/>
              </a:ext>
            </a:extLst>
          </p:cNvPr>
          <p:cNvSpPr txBox="1"/>
          <p:nvPr/>
        </p:nvSpPr>
        <p:spPr>
          <a:xfrm>
            <a:off x="3237431" y="2040823"/>
            <a:ext cx="2392822" cy="584775"/>
          </a:xfrm>
          <a:prstGeom prst="rect">
            <a:avLst/>
          </a:prstGeom>
          <a:noFill/>
        </p:spPr>
        <p:txBody>
          <a:bodyPr wrap="square" rtlCol="0">
            <a:spAutoFit/>
          </a:bodyPr>
          <a:lstStyle/>
          <a:p>
            <a:pPr algn="ctr"/>
            <a:r>
              <a:rPr lang="en-US" sz="3200" b="1" dirty="0" err="1"/>
              <a:t>nx</a:t>
            </a:r>
            <a:r>
              <a:rPr lang="en-US" sz="3200" b="1" dirty="0"/>
              <a:t>=1800</a:t>
            </a:r>
          </a:p>
        </p:txBody>
      </p:sp>
      <p:sp>
        <p:nvSpPr>
          <p:cNvPr id="9" name="TextBox 8">
            <a:extLst>
              <a:ext uri="{FF2B5EF4-FFF2-40B4-BE49-F238E27FC236}">
                <a16:creationId xmlns:a16="http://schemas.microsoft.com/office/drawing/2014/main" id="{1D63938A-ACA9-754A-AFE0-824D19CFEF6C}"/>
              </a:ext>
            </a:extLst>
          </p:cNvPr>
          <p:cNvSpPr txBox="1"/>
          <p:nvPr/>
        </p:nvSpPr>
        <p:spPr>
          <a:xfrm>
            <a:off x="6312492" y="2040822"/>
            <a:ext cx="2392822" cy="584775"/>
          </a:xfrm>
          <a:prstGeom prst="rect">
            <a:avLst/>
          </a:prstGeom>
          <a:noFill/>
        </p:spPr>
        <p:txBody>
          <a:bodyPr wrap="square" rtlCol="0">
            <a:spAutoFit/>
          </a:bodyPr>
          <a:lstStyle/>
          <a:p>
            <a:pPr algn="ctr"/>
            <a:r>
              <a:rPr lang="en-US" sz="3200" b="1" dirty="0" err="1"/>
              <a:t>nx</a:t>
            </a:r>
            <a:r>
              <a:rPr lang="en-US" sz="3200" b="1" dirty="0"/>
              <a:t>=6000</a:t>
            </a:r>
          </a:p>
        </p:txBody>
      </p:sp>
      <p:sp>
        <p:nvSpPr>
          <p:cNvPr id="10" name="TextBox 9">
            <a:extLst>
              <a:ext uri="{FF2B5EF4-FFF2-40B4-BE49-F238E27FC236}">
                <a16:creationId xmlns:a16="http://schemas.microsoft.com/office/drawing/2014/main" id="{0D3C588A-2F43-0B49-9021-772F78CB7BE9}"/>
              </a:ext>
            </a:extLst>
          </p:cNvPr>
          <p:cNvSpPr txBox="1"/>
          <p:nvPr/>
        </p:nvSpPr>
        <p:spPr>
          <a:xfrm>
            <a:off x="9260793" y="2040821"/>
            <a:ext cx="2392822" cy="584775"/>
          </a:xfrm>
          <a:prstGeom prst="rect">
            <a:avLst/>
          </a:prstGeom>
          <a:noFill/>
        </p:spPr>
        <p:txBody>
          <a:bodyPr wrap="square" rtlCol="0">
            <a:spAutoFit/>
          </a:bodyPr>
          <a:lstStyle/>
          <a:p>
            <a:pPr algn="ctr"/>
            <a:r>
              <a:rPr lang="en-US" sz="3200" b="1" dirty="0" err="1"/>
              <a:t>nx</a:t>
            </a:r>
            <a:r>
              <a:rPr lang="en-US" sz="3200" b="1" dirty="0"/>
              <a:t>=12000</a:t>
            </a:r>
          </a:p>
        </p:txBody>
      </p:sp>
    </p:spTree>
    <p:extLst>
      <p:ext uri="{BB962C8B-B14F-4D97-AF65-F5344CB8AC3E}">
        <p14:creationId xmlns:p14="http://schemas.microsoft.com/office/powerpoint/2010/main" val="2277489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78E5-784F-C24F-ABAE-419FC4C011DE}"/>
              </a:ext>
            </a:extLst>
          </p:cNvPr>
          <p:cNvSpPr>
            <a:spLocks noGrp="1"/>
          </p:cNvSpPr>
          <p:nvPr>
            <p:ph type="title"/>
          </p:nvPr>
        </p:nvSpPr>
        <p:spPr/>
        <p:txBody>
          <a:bodyPr>
            <a:normAutofit fontScale="90000"/>
          </a:bodyPr>
          <a:lstStyle/>
          <a:p>
            <a:r>
              <a:rPr lang="en-US" dirty="0"/>
              <a:t>Stagnation pressure and pinch time approaches expected values for high resolution</a:t>
            </a:r>
          </a:p>
        </p:txBody>
      </p:sp>
      <p:pic>
        <p:nvPicPr>
          <p:cNvPr id="5" name="Content Placeholder 4">
            <a:extLst>
              <a:ext uri="{FF2B5EF4-FFF2-40B4-BE49-F238E27FC236}">
                <a16:creationId xmlns:a16="http://schemas.microsoft.com/office/drawing/2014/main" id="{5295EA7E-3CAE-0C4E-AE00-4557BD19DB23}"/>
              </a:ext>
            </a:extLst>
          </p:cNvPr>
          <p:cNvPicPr>
            <a:picLocks noGrp="1" noChangeAspect="1"/>
          </p:cNvPicPr>
          <p:nvPr>
            <p:ph idx="1"/>
          </p:nvPr>
        </p:nvPicPr>
        <p:blipFill>
          <a:blip r:embed="rId2"/>
          <a:stretch>
            <a:fillRect/>
          </a:stretch>
        </p:blipFill>
        <p:spPr>
          <a:xfrm>
            <a:off x="1586550" y="1965807"/>
            <a:ext cx="8736770" cy="3288203"/>
          </a:xfrm>
        </p:spPr>
      </p:pic>
      <p:sp>
        <p:nvSpPr>
          <p:cNvPr id="6" name="TextBox 5">
            <a:extLst>
              <a:ext uri="{FF2B5EF4-FFF2-40B4-BE49-F238E27FC236}">
                <a16:creationId xmlns:a16="http://schemas.microsoft.com/office/drawing/2014/main" id="{CF77F3E2-829E-8345-9614-6B00B4CF4473}"/>
              </a:ext>
            </a:extLst>
          </p:cNvPr>
          <p:cNvSpPr txBox="1"/>
          <p:nvPr/>
        </p:nvSpPr>
        <p:spPr>
          <a:xfrm>
            <a:off x="760576" y="5529129"/>
            <a:ext cx="105932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Reflected pressure ratio is 6</a:t>
            </a:r>
          </a:p>
          <a:p>
            <a:pPr marL="285750" indent="-285750">
              <a:buFont typeface="Arial" panose="020B0604020202020204" pitchFamily="34" charset="0"/>
              <a:buChar char="•"/>
            </a:pPr>
            <a:r>
              <a:rPr lang="en-US" dirty="0"/>
              <a:t>Pinch time in units of t0 is 1.5</a:t>
            </a:r>
          </a:p>
          <a:p>
            <a:pPr marL="285750" indent="-285750">
              <a:buFont typeface="Arial" panose="020B0604020202020204" pitchFamily="34" charset="0"/>
              <a:buChar char="•"/>
            </a:pPr>
            <a:r>
              <a:rPr lang="en-US" dirty="0"/>
              <a:t>Stagnation occurs about 40% too soon with respect to run in time for 300 grid points</a:t>
            </a:r>
          </a:p>
          <a:p>
            <a:pPr marL="285750" indent="-285750">
              <a:buFont typeface="Arial" panose="020B0604020202020204" pitchFamily="34" charset="0"/>
              <a:buChar char="•"/>
            </a:pPr>
            <a:r>
              <a:rPr lang="en-US" dirty="0"/>
              <a:t>Stagnation pressure is too high by almost factor of 3 for 300 grid points </a:t>
            </a:r>
          </a:p>
        </p:txBody>
      </p:sp>
    </p:spTree>
    <p:extLst>
      <p:ext uri="{BB962C8B-B14F-4D97-AF65-F5344CB8AC3E}">
        <p14:creationId xmlns:p14="http://schemas.microsoft.com/office/powerpoint/2010/main" val="2278503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8887-3347-5743-B72F-51FC0D054585}"/>
              </a:ext>
            </a:extLst>
          </p:cNvPr>
          <p:cNvSpPr>
            <a:spLocks noGrp="1"/>
          </p:cNvSpPr>
          <p:nvPr>
            <p:ph type="title"/>
          </p:nvPr>
        </p:nvSpPr>
        <p:spPr/>
        <p:txBody>
          <a:bodyPr/>
          <a:lstStyle/>
          <a:p>
            <a:r>
              <a:rPr lang="en-US" dirty="0"/>
              <a:t>Why do I need such high resolution?</a:t>
            </a:r>
          </a:p>
        </p:txBody>
      </p:sp>
      <p:pic>
        <p:nvPicPr>
          <p:cNvPr id="7" name="Content Placeholder 6">
            <a:extLst>
              <a:ext uri="{FF2B5EF4-FFF2-40B4-BE49-F238E27FC236}">
                <a16:creationId xmlns:a16="http://schemas.microsoft.com/office/drawing/2014/main" id="{B940370D-501D-8145-80CE-29253AD5C426}"/>
              </a:ext>
            </a:extLst>
          </p:cNvPr>
          <p:cNvPicPr>
            <a:picLocks noGrp="1" noChangeAspect="1"/>
          </p:cNvPicPr>
          <p:nvPr>
            <p:ph sz="half" idx="1"/>
          </p:nvPr>
        </p:nvPicPr>
        <p:blipFill>
          <a:blip r:embed="rId2"/>
          <a:stretch>
            <a:fillRect/>
          </a:stretch>
        </p:blipFill>
        <p:spPr>
          <a:xfrm>
            <a:off x="838200" y="1901593"/>
            <a:ext cx="5181600" cy="4199401"/>
          </a:xfrm>
        </p:spPr>
      </p:pic>
      <p:sp>
        <p:nvSpPr>
          <p:cNvPr id="5" name="Content Placeholder 4">
            <a:extLst>
              <a:ext uri="{FF2B5EF4-FFF2-40B4-BE49-F238E27FC236}">
                <a16:creationId xmlns:a16="http://schemas.microsoft.com/office/drawing/2014/main" id="{5560A4F6-8F77-6A49-8C2C-AF2FB92526BB}"/>
              </a:ext>
            </a:extLst>
          </p:cNvPr>
          <p:cNvSpPr>
            <a:spLocks noGrp="1"/>
          </p:cNvSpPr>
          <p:nvPr>
            <p:ph sz="half" idx="2"/>
          </p:nvPr>
        </p:nvSpPr>
        <p:spPr/>
        <p:txBody>
          <a:bodyPr/>
          <a:lstStyle/>
          <a:p>
            <a:r>
              <a:rPr lang="en-US" dirty="0"/>
              <a:t>Shock front is under resolved and just gets narrower with increasing resolution</a:t>
            </a:r>
          </a:p>
          <a:p>
            <a:r>
              <a:rPr lang="en-US" dirty="0"/>
              <a:t>Actually have less grid cells across shock front with increasing resolution</a:t>
            </a:r>
          </a:p>
          <a:p>
            <a:r>
              <a:rPr lang="en-US" dirty="0"/>
              <a:t>Is shock width here sensitive to </a:t>
            </a:r>
            <a:r>
              <a:rPr lang="en-US" dirty="0" err="1"/>
              <a:t>efp</a:t>
            </a:r>
            <a:r>
              <a:rPr lang="en-US" dirty="0"/>
              <a:t> ?</a:t>
            </a:r>
          </a:p>
        </p:txBody>
      </p:sp>
      <p:sp>
        <p:nvSpPr>
          <p:cNvPr id="8" name="TextBox 7">
            <a:extLst>
              <a:ext uri="{FF2B5EF4-FFF2-40B4-BE49-F238E27FC236}">
                <a16:creationId xmlns:a16="http://schemas.microsoft.com/office/drawing/2014/main" id="{46BC2E40-5C6E-1C41-9DE5-17BA33F5A6AF}"/>
              </a:ext>
            </a:extLst>
          </p:cNvPr>
          <p:cNvSpPr txBox="1"/>
          <p:nvPr/>
        </p:nvSpPr>
        <p:spPr>
          <a:xfrm>
            <a:off x="601980" y="6225540"/>
            <a:ext cx="5044440" cy="369332"/>
          </a:xfrm>
          <a:prstGeom prst="rect">
            <a:avLst/>
          </a:prstGeom>
          <a:noFill/>
        </p:spPr>
        <p:txBody>
          <a:bodyPr wrap="square" rtlCol="0">
            <a:spAutoFit/>
          </a:bodyPr>
          <a:lstStyle/>
          <a:p>
            <a:r>
              <a:rPr lang="en-US" dirty="0"/>
              <a:t>*curves are slightly shifted in x to align</a:t>
            </a:r>
          </a:p>
        </p:txBody>
      </p:sp>
    </p:spTree>
    <p:extLst>
      <p:ext uri="{BB962C8B-B14F-4D97-AF65-F5344CB8AC3E}">
        <p14:creationId xmlns:p14="http://schemas.microsoft.com/office/powerpoint/2010/main" val="457323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First test in cylindrical cords with </a:t>
            </a:r>
            <a:r>
              <a:rPr lang="en-US" dirty="0" err="1"/>
              <a:t>nr</a:t>
            </a:r>
            <a:r>
              <a:rPr lang="en-US" dirty="0"/>
              <a:t>=3000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0.042ns</a:t>
            </a:r>
          </a:p>
          <a:p>
            <a:pPr marL="285750" indent="-285750">
              <a:buFont typeface="Arial" panose="020B0604020202020204" pitchFamily="34" charset="0"/>
              <a:buChar char="•"/>
            </a:pPr>
            <a:r>
              <a:rPr lang="en-US" b="1" dirty="0"/>
              <a:t>dx = 10um,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6" name="dpf1Ddensity.mp4">
            <a:hlinkClick r:id="" action="ppaction://media"/>
            <a:extLst>
              <a:ext uri="{FF2B5EF4-FFF2-40B4-BE49-F238E27FC236}">
                <a16:creationId xmlns:a16="http://schemas.microsoft.com/office/drawing/2014/main" id="{A3707899-1AD0-634E-AEBE-56CE0CE69F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702594"/>
            <a:ext cx="10515600" cy="3452812"/>
          </a:xfrm>
        </p:spPr>
      </p:pic>
    </p:spTree>
    <p:extLst>
      <p:ext uri="{BB962C8B-B14F-4D97-AF65-F5344CB8AC3E}">
        <p14:creationId xmlns:p14="http://schemas.microsoft.com/office/powerpoint/2010/main" val="234244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pf1Ddensity.mp4">
            <a:hlinkClick r:id="" action="ppaction://media"/>
            <a:extLst>
              <a:ext uri="{FF2B5EF4-FFF2-40B4-BE49-F238E27FC236}">
                <a16:creationId xmlns:a16="http://schemas.microsoft.com/office/drawing/2014/main" id="{D52112DD-70D3-8C4A-B6DB-277CC74734C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771968"/>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Adding viscosity gets rid of jagged stuff</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0.042ns</a:t>
            </a:r>
          </a:p>
          <a:p>
            <a:pPr marL="285750" indent="-285750">
              <a:buFont typeface="Arial" panose="020B0604020202020204" pitchFamily="34" charset="0"/>
              <a:buChar char="•"/>
            </a:pPr>
            <a:r>
              <a:rPr lang="en-US" b="1" dirty="0"/>
              <a:t>dx = 10um,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86309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pf1Ddensity.mp4">
            <a:hlinkClick r:id="" action="ppaction://media"/>
            <a:extLst>
              <a:ext uri="{FF2B5EF4-FFF2-40B4-BE49-F238E27FC236}">
                <a16:creationId xmlns:a16="http://schemas.microsoft.com/office/drawing/2014/main" id="{92C5E436-2110-024F-8BDF-094FBEEF209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fontScale="90000"/>
          </a:bodyPr>
          <a:lstStyle/>
          <a:p>
            <a:r>
              <a:rPr lang="en-US" dirty="0"/>
              <a:t>Increasing viscosity further causes too much smoothing and doesn’t improve energy conservation</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0.042ns</a:t>
            </a:r>
          </a:p>
          <a:p>
            <a:pPr marL="285750" indent="-285750">
              <a:buFont typeface="Arial" panose="020B0604020202020204" pitchFamily="34" charset="0"/>
              <a:buChar char="•"/>
            </a:pPr>
            <a:r>
              <a:rPr lang="en-US" b="1" dirty="0"/>
              <a:t>dx = 10um,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1.0</a:t>
            </a:r>
            <a:endParaRPr lang="en-US" dirty="0"/>
          </a:p>
        </p:txBody>
      </p:sp>
    </p:spTree>
    <p:extLst>
      <p:ext uri="{BB962C8B-B14F-4D97-AF65-F5344CB8AC3E}">
        <p14:creationId xmlns:p14="http://schemas.microsoft.com/office/powerpoint/2010/main" val="173573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07B0-7A26-DA4D-BD62-C797F50EDB6B}"/>
              </a:ext>
            </a:extLst>
          </p:cNvPr>
          <p:cNvSpPr>
            <a:spLocks noGrp="1"/>
          </p:cNvSpPr>
          <p:nvPr>
            <p:ph type="title"/>
          </p:nvPr>
        </p:nvSpPr>
        <p:spPr/>
        <p:txBody>
          <a:bodyPr/>
          <a:lstStyle/>
          <a:p>
            <a:r>
              <a:rPr lang="en-US" dirty="0"/>
              <a:t>Shock speed and downstream speed</a:t>
            </a:r>
          </a:p>
        </p:txBody>
      </p:sp>
      <p:sp>
        <p:nvSpPr>
          <p:cNvPr id="3" name="Content Placeholder 2">
            <a:extLst>
              <a:ext uri="{FF2B5EF4-FFF2-40B4-BE49-F238E27FC236}">
                <a16:creationId xmlns:a16="http://schemas.microsoft.com/office/drawing/2014/main" id="{18082516-B9C7-9F4A-906A-79435B5B1E10}"/>
              </a:ext>
            </a:extLst>
          </p:cNvPr>
          <p:cNvSpPr>
            <a:spLocks noGrp="1"/>
          </p:cNvSpPr>
          <p:nvPr>
            <p:ph idx="1"/>
          </p:nvPr>
        </p:nvSpPr>
        <p:spPr/>
        <p:txBody>
          <a:bodyPr>
            <a:normAutofit/>
          </a:bodyPr>
          <a:lstStyle/>
          <a:p>
            <a:r>
              <a:rPr lang="en-US" sz="2400" dirty="0"/>
              <a:t>The shock speed can be determined by inserting the expression for the density ratio into </a:t>
            </a:r>
          </a:p>
          <a:p>
            <a:endParaRPr lang="en-US" sz="2400" dirty="0"/>
          </a:p>
          <a:p>
            <a:endParaRPr lang="en-US" sz="2400" dirty="0"/>
          </a:p>
          <a:p>
            <a:endParaRPr lang="en-US" sz="2400" dirty="0"/>
          </a:p>
          <a:p>
            <a:endParaRPr lang="en-US" sz="2400" dirty="0"/>
          </a:p>
          <a:p>
            <a:r>
              <a:rPr lang="en-US" sz="2400" dirty="0"/>
              <a:t>The downstream speed can be determined by inserting above expression for </a:t>
            </a:r>
            <a:br>
              <a:rPr lang="en-US" sz="2400" dirty="0"/>
            </a:br>
            <a:r>
              <a:rPr lang="en-US" sz="2400" dirty="0"/>
              <a:t>u</a:t>
            </a:r>
            <a:r>
              <a:rPr lang="en-US" sz="2400" baseline="-25000" dirty="0"/>
              <a:t>s</a:t>
            </a:r>
            <a:r>
              <a:rPr lang="en-US" sz="2400" dirty="0"/>
              <a:t>-u</a:t>
            </a:r>
            <a:r>
              <a:rPr lang="en-US" sz="2400" baseline="-25000" dirty="0"/>
              <a:t>1</a:t>
            </a:r>
            <a:r>
              <a:rPr lang="en-US" sz="2400" dirty="0"/>
              <a:t> into </a:t>
            </a:r>
          </a:p>
        </p:txBody>
      </p:sp>
      <p:pic>
        <p:nvPicPr>
          <p:cNvPr id="4" name="Picture 3">
            <a:extLst>
              <a:ext uri="{FF2B5EF4-FFF2-40B4-BE49-F238E27FC236}">
                <a16:creationId xmlns:a16="http://schemas.microsoft.com/office/drawing/2014/main" id="{9BCC0006-0E01-CE4F-B94F-5B0981C120AD}"/>
              </a:ext>
            </a:extLst>
          </p:cNvPr>
          <p:cNvPicPr>
            <a:picLocks noChangeAspect="1"/>
          </p:cNvPicPr>
          <p:nvPr/>
        </p:nvPicPr>
        <p:blipFill rotWithShape="1">
          <a:blip r:embed="rId2"/>
          <a:srcRect r="28469" b="49830"/>
          <a:stretch/>
        </p:blipFill>
        <p:spPr>
          <a:xfrm>
            <a:off x="2463659" y="2272917"/>
            <a:ext cx="2978330" cy="669167"/>
          </a:xfrm>
          <a:prstGeom prst="rect">
            <a:avLst/>
          </a:prstGeom>
        </p:spPr>
      </p:pic>
      <p:pic>
        <p:nvPicPr>
          <p:cNvPr id="5" name="Picture 4">
            <a:extLst>
              <a:ext uri="{FF2B5EF4-FFF2-40B4-BE49-F238E27FC236}">
                <a16:creationId xmlns:a16="http://schemas.microsoft.com/office/drawing/2014/main" id="{D7F2CA98-8907-BA45-961C-A8CC50316782}"/>
              </a:ext>
            </a:extLst>
          </p:cNvPr>
          <p:cNvPicPr>
            <a:picLocks noChangeAspect="1"/>
          </p:cNvPicPr>
          <p:nvPr/>
        </p:nvPicPr>
        <p:blipFill rotWithShape="1">
          <a:blip r:embed="rId3"/>
          <a:srcRect l="-2031" t="-6354" r="-954" b="-18279"/>
          <a:stretch/>
        </p:blipFill>
        <p:spPr>
          <a:xfrm>
            <a:off x="838200" y="3180240"/>
            <a:ext cx="5875605" cy="851537"/>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91A6AE27-D12A-7F4F-97E8-CB8CCA9D060A}"/>
              </a:ext>
            </a:extLst>
          </p:cNvPr>
          <p:cNvPicPr>
            <a:picLocks noChangeAspect="1"/>
          </p:cNvPicPr>
          <p:nvPr/>
        </p:nvPicPr>
        <p:blipFill>
          <a:blip r:embed="rId4"/>
          <a:stretch>
            <a:fillRect/>
          </a:stretch>
        </p:blipFill>
        <p:spPr>
          <a:xfrm>
            <a:off x="7140956" y="3229363"/>
            <a:ext cx="4212844" cy="753290"/>
          </a:xfrm>
          <a:prstGeom prst="rect">
            <a:avLst/>
          </a:prstGeom>
        </p:spPr>
      </p:pic>
      <p:pic>
        <p:nvPicPr>
          <p:cNvPr id="8" name="Content Placeholder 3">
            <a:extLst>
              <a:ext uri="{FF2B5EF4-FFF2-40B4-BE49-F238E27FC236}">
                <a16:creationId xmlns:a16="http://schemas.microsoft.com/office/drawing/2014/main" id="{1F8BD011-FADF-9840-8307-845FFC9F063D}"/>
              </a:ext>
            </a:extLst>
          </p:cNvPr>
          <p:cNvPicPr>
            <a:picLocks noChangeAspect="1"/>
          </p:cNvPicPr>
          <p:nvPr/>
        </p:nvPicPr>
        <p:blipFill rotWithShape="1">
          <a:blip r:embed="rId5"/>
          <a:srcRect l="32027" t="123" r="33712" b="74369"/>
          <a:stretch/>
        </p:blipFill>
        <p:spPr>
          <a:xfrm>
            <a:off x="2463659" y="4898997"/>
            <a:ext cx="3602737" cy="429768"/>
          </a:xfrm>
          <a:prstGeom prst="rect">
            <a:avLst/>
          </a:prstGeom>
        </p:spPr>
      </p:pic>
      <p:pic>
        <p:nvPicPr>
          <p:cNvPr id="9" name="Picture 8">
            <a:extLst>
              <a:ext uri="{FF2B5EF4-FFF2-40B4-BE49-F238E27FC236}">
                <a16:creationId xmlns:a16="http://schemas.microsoft.com/office/drawing/2014/main" id="{88DC53F8-4092-DD4B-B0C4-5925358E6D85}"/>
              </a:ext>
            </a:extLst>
          </p:cNvPr>
          <p:cNvPicPr>
            <a:picLocks noChangeAspect="1"/>
          </p:cNvPicPr>
          <p:nvPr/>
        </p:nvPicPr>
        <p:blipFill rotWithShape="1">
          <a:blip r:embed="rId6"/>
          <a:srcRect l="-867" t="-14608" r="-2074" b="-14750"/>
          <a:stretch/>
        </p:blipFill>
        <p:spPr>
          <a:xfrm>
            <a:off x="863459" y="5550514"/>
            <a:ext cx="3200400" cy="731520"/>
          </a:xfrm>
          <a:prstGeom prst="rect">
            <a:avLst/>
          </a:prstGeom>
          <a:solidFill>
            <a:srgbClr val="FFFF00"/>
          </a:solidFill>
          <a:ln>
            <a:solidFill>
              <a:srgbClr val="FF0000"/>
            </a:solidFill>
          </a:ln>
        </p:spPr>
      </p:pic>
      <p:pic>
        <p:nvPicPr>
          <p:cNvPr id="11" name="Picture 10">
            <a:extLst>
              <a:ext uri="{FF2B5EF4-FFF2-40B4-BE49-F238E27FC236}">
                <a16:creationId xmlns:a16="http://schemas.microsoft.com/office/drawing/2014/main" id="{5ECC7823-56C8-D543-BA04-65C0819D1B52}"/>
              </a:ext>
            </a:extLst>
          </p:cNvPr>
          <p:cNvPicPr>
            <a:picLocks noChangeAspect="1"/>
          </p:cNvPicPr>
          <p:nvPr/>
        </p:nvPicPr>
        <p:blipFill>
          <a:blip r:embed="rId7"/>
          <a:stretch>
            <a:fillRect/>
          </a:stretch>
        </p:blipFill>
        <p:spPr>
          <a:xfrm>
            <a:off x="7140956" y="5476885"/>
            <a:ext cx="4107180" cy="754380"/>
          </a:xfrm>
          <a:prstGeom prst="rect">
            <a:avLst/>
          </a:prstGeom>
        </p:spPr>
      </p:pic>
    </p:spTree>
    <p:extLst>
      <p:ext uri="{BB962C8B-B14F-4D97-AF65-F5344CB8AC3E}">
        <p14:creationId xmlns:p14="http://schemas.microsoft.com/office/powerpoint/2010/main" val="1846675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pf1Ddensity.mp4">
            <a:hlinkClick r:id="" action="ppaction://media"/>
            <a:extLst>
              <a:ext uri="{FF2B5EF4-FFF2-40B4-BE49-F238E27FC236}">
                <a16:creationId xmlns:a16="http://schemas.microsoft.com/office/drawing/2014/main" id="{A3EF8033-1562-5542-9316-BDBEB5AACC5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31542"/>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Things get better with increasing grid cells from 3000 to 6000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0.021ns</a:t>
            </a:r>
          </a:p>
          <a:p>
            <a:pPr marL="285750" indent="-285750">
              <a:buFont typeface="Arial" panose="020B0604020202020204" pitchFamily="34" charset="0"/>
              <a:buChar char="•"/>
            </a:pPr>
            <a:r>
              <a:rPr lang="en-US" b="1" dirty="0"/>
              <a:t>dx = 5um,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30725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pf1Ddensity.mp4">
            <a:hlinkClick r:id="" action="ppaction://media"/>
            <a:extLst>
              <a:ext uri="{FF2B5EF4-FFF2-40B4-BE49-F238E27FC236}">
                <a16:creationId xmlns:a16="http://schemas.microsoft.com/office/drawing/2014/main" id="{BA2C15C1-DBF4-3647-A77F-EF4C9928FE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702594"/>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6000 </a:t>
            </a:r>
            <a:r>
              <a:rPr lang="en-US" dirty="0">
                <a:sym typeface="Wingdings" pitchFamily="2" charset="2"/>
              </a:rPr>
              <a:t> 12000 (getting warmer)</a:t>
            </a:r>
            <a:endParaRPr lang="en-US" dirty="0"/>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0.01ns</a:t>
            </a:r>
          </a:p>
          <a:p>
            <a:pPr marL="285750" indent="-285750">
              <a:buFont typeface="Arial" panose="020B0604020202020204" pitchFamily="34" charset="0"/>
              <a:buChar char="•"/>
            </a:pPr>
            <a:r>
              <a:rPr lang="en-US" b="1" dirty="0"/>
              <a:t>dx = 2.5um,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403148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12000 </a:t>
            </a:r>
            <a:r>
              <a:rPr lang="en-US" dirty="0">
                <a:sym typeface="Wingdings" pitchFamily="2" charset="2"/>
              </a:rPr>
              <a:t> 24000 (getting hot)</a:t>
            </a:r>
            <a:endParaRPr lang="en-US" dirty="0"/>
          </a:p>
        </p:txBody>
      </p:sp>
      <p:pic>
        <p:nvPicPr>
          <p:cNvPr id="6" name="dpf1Ddensity.mp4">
            <a:hlinkClick r:id="" action="ppaction://media"/>
            <a:extLst>
              <a:ext uri="{FF2B5EF4-FFF2-40B4-BE49-F238E27FC236}">
                <a16:creationId xmlns:a16="http://schemas.microsoft.com/office/drawing/2014/main" id="{5BE2F220-4416-6446-AD61-42A24E063C9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a:t>
            </a:r>
            <a:r>
              <a:rPr lang="en-US"/>
              <a:t>= 0.005ns</a:t>
            </a:r>
            <a:endParaRPr lang="en-US" dirty="0"/>
          </a:p>
          <a:p>
            <a:pPr marL="285750" indent="-285750">
              <a:buFont typeface="Arial" panose="020B0604020202020204" pitchFamily="34" charset="0"/>
              <a:buChar char="•"/>
            </a:pPr>
            <a:r>
              <a:rPr lang="en-US" b="1" dirty="0"/>
              <a:t>dx = 1.25um,  </a:t>
            </a:r>
            <a:r>
              <a:rPr lang="en-US" b="1" dirty="0" err="1"/>
              <a:t>dt</a:t>
            </a:r>
            <a:r>
              <a:rPr lang="en-US" b="1" dirty="0"/>
              <a:t> = 5.0e-4ns,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40178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7179-47AB-7A4F-AB5B-555E9368C7DA}"/>
              </a:ext>
            </a:extLst>
          </p:cNvPr>
          <p:cNvSpPr>
            <a:spLocks noGrp="1"/>
          </p:cNvSpPr>
          <p:nvPr>
            <p:ph type="title"/>
          </p:nvPr>
        </p:nvSpPr>
        <p:spPr/>
        <p:txBody>
          <a:bodyPr/>
          <a:lstStyle/>
          <a:p>
            <a:r>
              <a:rPr lang="en-US" dirty="0"/>
              <a:t>1D shock test in </a:t>
            </a:r>
            <a:r>
              <a:rPr lang="en-US" dirty="0" err="1"/>
              <a:t>cyl</a:t>
            </a:r>
            <a:r>
              <a:rPr lang="en-US" dirty="0"/>
              <a:t> cords using kJ </a:t>
            </a:r>
            <a:r>
              <a:rPr lang="en-US" dirty="0" err="1"/>
              <a:t>params</a:t>
            </a:r>
            <a:endParaRPr lang="en-US" dirty="0"/>
          </a:p>
        </p:txBody>
      </p:sp>
      <p:sp>
        <p:nvSpPr>
          <p:cNvPr id="4" name="Text Placeholder 3">
            <a:extLst>
              <a:ext uri="{FF2B5EF4-FFF2-40B4-BE49-F238E27FC236}">
                <a16:creationId xmlns:a16="http://schemas.microsoft.com/office/drawing/2014/main" id="{FBCED4E3-7557-084F-9E6D-9EA35FFEC601}"/>
              </a:ext>
            </a:extLst>
          </p:cNvPr>
          <p:cNvSpPr>
            <a:spLocks noGrp="1"/>
          </p:cNvSpPr>
          <p:nvPr>
            <p:ph type="body" idx="1"/>
          </p:nvPr>
        </p:nvSpPr>
        <p:spPr/>
        <p:txBody>
          <a:bodyPr/>
          <a:lstStyle/>
          <a:p>
            <a:r>
              <a:rPr lang="en-US" dirty="0"/>
              <a:t>MJ </a:t>
            </a:r>
            <a:r>
              <a:rPr lang="en-US" dirty="0" err="1"/>
              <a:t>params</a:t>
            </a:r>
            <a:endParaRPr lang="en-US" dirty="0"/>
          </a:p>
        </p:txBody>
      </p:sp>
      <p:sp>
        <p:nvSpPr>
          <p:cNvPr id="5" name="Content Placeholder 4">
            <a:extLst>
              <a:ext uri="{FF2B5EF4-FFF2-40B4-BE49-F238E27FC236}">
                <a16:creationId xmlns:a16="http://schemas.microsoft.com/office/drawing/2014/main" id="{AFEA0FA8-9CA2-4046-96BE-58C335331404}"/>
              </a:ext>
            </a:extLst>
          </p:cNvPr>
          <p:cNvSpPr>
            <a:spLocks noGrp="1"/>
          </p:cNvSpPr>
          <p:nvPr>
            <p:ph sz="half" idx="2"/>
          </p:nvPr>
        </p:nvSpPr>
        <p:spPr/>
        <p:txBody>
          <a:bodyPr/>
          <a:lstStyle/>
          <a:p>
            <a:r>
              <a:rPr lang="en-US" dirty="0"/>
              <a:t>I = 1 MA</a:t>
            </a:r>
          </a:p>
          <a:p>
            <a:r>
              <a:rPr lang="en-US" dirty="0"/>
              <a:t>R = 3 cm</a:t>
            </a:r>
          </a:p>
          <a:p>
            <a:r>
              <a:rPr lang="en-US" dirty="0"/>
              <a:t>P = 3 Torr</a:t>
            </a:r>
          </a:p>
          <a:p>
            <a:pPr marL="0" indent="0">
              <a:buNone/>
            </a:pPr>
            <a:r>
              <a:rPr lang="en-US" dirty="0"/>
              <a:t>Fundamental scales</a:t>
            </a:r>
          </a:p>
          <a:p>
            <a:r>
              <a:rPr lang="en-US" dirty="0"/>
              <a:t>t0 = 181 ns</a:t>
            </a:r>
          </a:p>
          <a:p>
            <a:r>
              <a:rPr lang="en-US" dirty="0"/>
              <a:t>u0 = 16.5 cm/us</a:t>
            </a:r>
          </a:p>
        </p:txBody>
      </p:sp>
      <p:sp>
        <p:nvSpPr>
          <p:cNvPr id="6" name="Text Placeholder 5">
            <a:extLst>
              <a:ext uri="{FF2B5EF4-FFF2-40B4-BE49-F238E27FC236}">
                <a16:creationId xmlns:a16="http://schemas.microsoft.com/office/drawing/2014/main" id="{B9BDEFBD-55B0-DA4A-835A-129F9B663B54}"/>
              </a:ext>
            </a:extLst>
          </p:cNvPr>
          <p:cNvSpPr>
            <a:spLocks noGrp="1"/>
          </p:cNvSpPr>
          <p:nvPr>
            <p:ph type="body" sz="quarter" idx="3"/>
          </p:nvPr>
        </p:nvSpPr>
        <p:spPr/>
        <p:txBody>
          <a:bodyPr/>
          <a:lstStyle/>
          <a:p>
            <a:r>
              <a:rPr lang="en-US" dirty="0"/>
              <a:t>kJ </a:t>
            </a:r>
            <a:r>
              <a:rPr lang="en-US" dirty="0" err="1"/>
              <a:t>params</a:t>
            </a:r>
            <a:endParaRPr lang="en-US" dirty="0"/>
          </a:p>
        </p:txBody>
      </p:sp>
      <p:sp>
        <p:nvSpPr>
          <p:cNvPr id="7" name="Content Placeholder 6">
            <a:extLst>
              <a:ext uri="{FF2B5EF4-FFF2-40B4-BE49-F238E27FC236}">
                <a16:creationId xmlns:a16="http://schemas.microsoft.com/office/drawing/2014/main" id="{DAFC6EB5-DBFB-6B4D-BF72-4CDB4F212FFB}"/>
              </a:ext>
            </a:extLst>
          </p:cNvPr>
          <p:cNvSpPr>
            <a:spLocks noGrp="1"/>
          </p:cNvSpPr>
          <p:nvPr>
            <p:ph sz="quarter" idx="4"/>
          </p:nvPr>
        </p:nvSpPr>
        <p:spPr/>
        <p:txBody>
          <a:bodyPr/>
          <a:lstStyle/>
          <a:p>
            <a:r>
              <a:rPr lang="en-US" dirty="0"/>
              <a:t>I = 200 kA</a:t>
            </a:r>
          </a:p>
          <a:p>
            <a:r>
              <a:rPr lang="en-US" dirty="0"/>
              <a:t>R = 1.5 cm</a:t>
            </a:r>
          </a:p>
          <a:p>
            <a:r>
              <a:rPr lang="en-US" dirty="0"/>
              <a:t>P = 1.5 Torr</a:t>
            </a:r>
          </a:p>
          <a:p>
            <a:pPr marL="0" indent="0">
              <a:buNone/>
            </a:pPr>
            <a:r>
              <a:rPr lang="en-US" dirty="0"/>
              <a:t>Fundamental scales</a:t>
            </a:r>
          </a:p>
          <a:p>
            <a:r>
              <a:rPr lang="en-US" dirty="0"/>
              <a:t>t0 = 160 ns</a:t>
            </a:r>
          </a:p>
          <a:p>
            <a:r>
              <a:rPr lang="en-US" dirty="0"/>
              <a:t>u0 = 9.36 cm/us</a:t>
            </a:r>
          </a:p>
          <a:p>
            <a:endParaRPr lang="en-US" dirty="0"/>
          </a:p>
        </p:txBody>
      </p:sp>
    </p:spTree>
    <p:extLst>
      <p:ext uri="{BB962C8B-B14F-4D97-AF65-F5344CB8AC3E}">
        <p14:creationId xmlns:p14="http://schemas.microsoft.com/office/powerpoint/2010/main" val="4161904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pf1Ddensity.mp4">
            <a:hlinkClick r:id="" action="ppaction://media"/>
            <a:extLst>
              <a:ext uri="{FF2B5EF4-FFF2-40B4-BE49-F238E27FC236}">
                <a16:creationId xmlns:a16="http://schemas.microsoft.com/office/drawing/2014/main" id="{03B85CF5-BCC1-0943-90D0-779B617D08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150 grid cells (100 um) is horrible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=150, dx = 100 um,  </a:t>
            </a:r>
            <a:r>
              <a:rPr lang="en-US" b="1" dirty="0" err="1"/>
              <a:t>dt</a:t>
            </a:r>
            <a:r>
              <a:rPr lang="en-US" b="1" dirty="0"/>
              <a:t> = 1.0e-2 ns, </a:t>
            </a:r>
            <a:r>
              <a:rPr lang="en-US" dirty="0" err="1"/>
              <a:t>cfl</a:t>
            </a:r>
            <a:r>
              <a:rPr lang="en-US" dirty="0"/>
              <a:t> </a:t>
            </a:r>
            <a:r>
              <a:rPr lang="en-US" dirty="0" err="1"/>
              <a:t>dt</a:t>
            </a:r>
            <a:r>
              <a:rPr lang="en-US" dirty="0"/>
              <a:t> = dx/u0 = 1.06 ns</a:t>
            </a:r>
            <a:endParaRPr lang="en-US" b="1" dirty="0"/>
          </a:p>
          <a:p>
            <a:pPr marL="285750" indent="-285750">
              <a:buFont typeface="Arial" panose="020B0604020202020204" pitchFamily="34" charset="0"/>
              <a:buChar char="•"/>
            </a:pPr>
            <a:r>
              <a:rPr lang="en-US" b="1" dirty="0" err="1"/>
              <a:t>eulerian_filtering_parameter</a:t>
            </a:r>
            <a:r>
              <a:rPr lang="en-US" b="1" dirty="0"/>
              <a:t> = 0.005, </a:t>
            </a:r>
            <a:r>
              <a:rPr lang="en-US" b="1" dirty="0" err="1"/>
              <a:t>viscosity_coefficient</a:t>
            </a:r>
            <a:r>
              <a:rPr lang="en-US" b="1" dirty="0"/>
              <a:t> = 0.001</a:t>
            </a:r>
            <a:endParaRPr lang="en-US" dirty="0"/>
          </a:p>
        </p:txBody>
      </p:sp>
    </p:spTree>
    <p:extLst>
      <p:ext uri="{BB962C8B-B14F-4D97-AF65-F5344CB8AC3E}">
        <p14:creationId xmlns:p14="http://schemas.microsoft.com/office/powerpoint/2010/main" val="70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pf1Ddensity.mp4">
            <a:hlinkClick r:id="" action="ppaction://media"/>
            <a:extLst>
              <a:ext uri="{FF2B5EF4-FFF2-40B4-BE49-F238E27FC236}">
                <a16:creationId xmlns:a16="http://schemas.microsoft.com/office/drawing/2014/main" id="{DD8BA3EC-BE80-2D4C-B3BA-2E75D430D2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1500 grid cells is decent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=1500, dx = 10 um,  </a:t>
            </a:r>
            <a:r>
              <a:rPr lang="en-US" b="1" dirty="0" err="1"/>
              <a:t>dt</a:t>
            </a:r>
            <a:r>
              <a:rPr lang="en-US" b="1" dirty="0"/>
              <a:t> = 1.0e-2 ns, </a:t>
            </a:r>
            <a:r>
              <a:rPr lang="en-US" dirty="0" err="1"/>
              <a:t>cfl</a:t>
            </a:r>
            <a:r>
              <a:rPr lang="en-US" dirty="0"/>
              <a:t> </a:t>
            </a:r>
            <a:r>
              <a:rPr lang="en-US" dirty="0" err="1"/>
              <a:t>dt</a:t>
            </a:r>
            <a:r>
              <a:rPr lang="en-US" dirty="0"/>
              <a:t> = dx/u0 = 0.106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108078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pf1Ddensity.mp4">
            <a:hlinkClick r:id="" action="ppaction://media"/>
            <a:extLst>
              <a:ext uri="{FF2B5EF4-FFF2-40B4-BE49-F238E27FC236}">
                <a16:creationId xmlns:a16="http://schemas.microsoft.com/office/drawing/2014/main" id="{AC7D0D7D-D351-A24A-BB30-3EA5E60457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3000 grid cells is better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=3000, dx = 5 um,  </a:t>
            </a:r>
            <a:r>
              <a:rPr lang="en-US" b="1" dirty="0" err="1"/>
              <a:t>dt</a:t>
            </a:r>
            <a:r>
              <a:rPr lang="en-US" b="1" dirty="0"/>
              <a:t> = 5.0e-3 ns, </a:t>
            </a:r>
            <a:r>
              <a:rPr lang="en-US" dirty="0" err="1"/>
              <a:t>cfl</a:t>
            </a:r>
            <a:r>
              <a:rPr lang="en-US" dirty="0"/>
              <a:t> </a:t>
            </a:r>
            <a:r>
              <a:rPr lang="en-US" dirty="0" err="1"/>
              <a:t>dt</a:t>
            </a:r>
            <a:r>
              <a:rPr lang="en-US" dirty="0"/>
              <a:t> = dx/u0 = 0.053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56764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dpf1Ddensity.mp4">
            <a:hlinkClick r:id="" action="ppaction://media"/>
            <a:extLst>
              <a:ext uri="{FF2B5EF4-FFF2-40B4-BE49-F238E27FC236}">
                <a16:creationId xmlns:a16="http://schemas.microsoft.com/office/drawing/2014/main" id="{11145863-AD12-474F-AECC-6F18344CD1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6000 grid cells is good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=6000, dx = 2.5 um,  </a:t>
            </a:r>
            <a:r>
              <a:rPr lang="en-US" b="1" dirty="0" err="1"/>
              <a:t>dt</a:t>
            </a:r>
            <a:r>
              <a:rPr lang="en-US" b="1" dirty="0"/>
              <a:t> = 2.0e-3 ns, </a:t>
            </a:r>
            <a:r>
              <a:rPr lang="en-US" dirty="0" err="1"/>
              <a:t>cfl</a:t>
            </a:r>
            <a:r>
              <a:rPr lang="en-US" dirty="0"/>
              <a:t> </a:t>
            </a:r>
            <a:r>
              <a:rPr lang="en-US" dirty="0" err="1"/>
              <a:t>dt</a:t>
            </a:r>
            <a:r>
              <a:rPr lang="en-US" dirty="0"/>
              <a:t> = dx/u0 = 0.027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172388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pf1Ddensity.mp4">
            <a:hlinkClick r:id="" action="ppaction://media"/>
            <a:extLst>
              <a:ext uri="{FF2B5EF4-FFF2-40B4-BE49-F238E27FC236}">
                <a16:creationId xmlns:a16="http://schemas.microsoft.com/office/drawing/2014/main" id="{54D3AB63-BE35-BB44-9AF2-86EC38DD609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6000 grid cells using </a:t>
            </a:r>
            <a:r>
              <a:rPr lang="en-US" dirty="0" err="1"/>
              <a:t>nonlLTE</a:t>
            </a:r>
            <a:r>
              <a:rPr lang="en-US" dirty="0"/>
              <a:t>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=6000, dx = 2.5 um,  </a:t>
            </a:r>
            <a:r>
              <a:rPr lang="en-US" b="1" dirty="0" err="1"/>
              <a:t>dt</a:t>
            </a:r>
            <a:r>
              <a:rPr lang="en-US" b="1" dirty="0"/>
              <a:t> = 2.0e-3 ns, </a:t>
            </a:r>
            <a:r>
              <a:rPr lang="en-US" dirty="0" err="1"/>
              <a:t>cfl</a:t>
            </a:r>
            <a:r>
              <a:rPr lang="en-US" dirty="0"/>
              <a:t> </a:t>
            </a:r>
            <a:r>
              <a:rPr lang="en-US" dirty="0" err="1"/>
              <a:t>dt</a:t>
            </a:r>
            <a:r>
              <a:rPr lang="en-US" dirty="0"/>
              <a:t> = dx/u0 = 0.027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352154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pf1Ddensity.mp4">
            <a:hlinkClick r:id="" action="ppaction://media"/>
            <a:extLst>
              <a:ext uri="{FF2B5EF4-FFF2-40B4-BE49-F238E27FC236}">
                <a16:creationId xmlns:a16="http://schemas.microsoft.com/office/drawing/2014/main" id="{6E15E78D-12A6-3347-A627-011763EBB76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12000 grid cells is really good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=12000, dx = 1.25 um,  </a:t>
            </a:r>
            <a:r>
              <a:rPr lang="en-US" b="1" dirty="0" err="1"/>
              <a:t>dt</a:t>
            </a:r>
            <a:r>
              <a:rPr lang="en-US" b="1" dirty="0"/>
              <a:t> = 5.0e-4 ns, </a:t>
            </a:r>
            <a:r>
              <a:rPr lang="en-US" dirty="0" err="1"/>
              <a:t>cfl</a:t>
            </a:r>
            <a:r>
              <a:rPr lang="en-US" dirty="0"/>
              <a:t> </a:t>
            </a:r>
            <a:r>
              <a:rPr lang="en-US" dirty="0" err="1"/>
              <a:t>dt</a:t>
            </a:r>
            <a:r>
              <a:rPr lang="en-US" dirty="0"/>
              <a:t> = dx/u0 = 0.013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225602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626F-B281-284B-856F-65113C3E9B05}"/>
              </a:ext>
            </a:extLst>
          </p:cNvPr>
          <p:cNvSpPr>
            <a:spLocks noGrp="1"/>
          </p:cNvSpPr>
          <p:nvPr>
            <p:ph type="title"/>
          </p:nvPr>
        </p:nvSpPr>
        <p:spPr>
          <a:xfrm>
            <a:off x="838199" y="365125"/>
            <a:ext cx="10732477" cy="1325563"/>
          </a:xfrm>
        </p:spPr>
        <p:txBody>
          <a:bodyPr/>
          <a:lstStyle/>
          <a:p>
            <a:r>
              <a:rPr lang="en-US" dirty="0"/>
              <a:t>Summary of strong shock (P</a:t>
            </a:r>
            <a:r>
              <a:rPr lang="en-US" baseline="-25000" dirty="0"/>
              <a:t>2</a:t>
            </a:r>
            <a:r>
              <a:rPr lang="en-US" dirty="0"/>
              <a:t>&gt;&gt;P</a:t>
            </a:r>
            <a:r>
              <a:rPr lang="en-US" baseline="-25000" dirty="0"/>
              <a:t>1</a:t>
            </a:r>
            <a:r>
              <a:rPr lang="en-US" dirty="0"/>
              <a:t>) expressions</a:t>
            </a:r>
            <a:endParaRPr lang="en-US" baseline="-25000" dirty="0"/>
          </a:p>
        </p:txBody>
      </p:sp>
      <p:pic>
        <p:nvPicPr>
          <p:cNvPr id="6" name="Content Placeholder 5">
            <a:extLst>
              <a:ext uri="{FF2B5EF4-FFF2-40B4-BE49-F238E27FC236}">
                <a16:creationId xmlns:a16="http://schemas.microsoft.com/office/drawing/2014/main" id="{07178720-12C8-C546-8CBA-AA35A5F8F685}"/>
              </a:ext>
            </a:extLst>
          </p:cNvPr>
          <p:cNvPicPr>
            <a:picLocks noGrp="1" noChangeAspect="1"/>
          </p:cNvPicPr>
          <p:nvPr>
            <p:ph sz="half" idx="1"/>
          </p:nvPr>
        </p:nvPicPr>
        <p:blipFill rotWithShape="1">
          <a:blip r:embed="rId2"/>
          <a:srcRect l="-295" t="-2315" r="-2059" b="-3903"/>
          <a:stretch/>
        </p:blipFill>
        <p:spPr>
          <a:xfrm>
            <a:off x="3436620" y="1690688"/>
            <a:ext cx="5303520" cy="2011680"/>
          </a:xfrm>
          <a:prstGeom prst="rect">
            <a:avLst/>
          </a:prstGeom>
          <a:solidFill>
            <a:srgbClr val="FFFF00"/>
          </a:solidFill>
          <a:ln>
            <a:solidFill>
              <a:srgbClr val="FF0000"/>
            </a:solidFill>
          </a:ln>
        </p:spPr>
      </p:pic>
      <p:sp>
        <p:nvSpPr>
          <p:cNvPr id="5" name="Content Placeholder 4">
            <a:extLst>
              <a:ext uri="{FF2B5EF4-FFF2-40B4-BE49-F238E27FC236}">
                <a16:creationId xmlns:a16="http://schemas.microsoft.com/office/drawing/2014/main" id="{744EB5AE-4AE4-B44E-B992-559915E3C92F}"/>
              </a:ext>
            </a:extLst>
          </p:cNvPr>
          <p:cNvSpPr>
            <a:spLocks noGrp="1"/>
          </p:cNvSpPr>
          <p:nvPr>
            <p:ph sz="half" idx="2"/>
          </p:nvPr>
        </p:nvSpPr>
        <p:spPr>
          <a:xfrm>
            <a:off x="822960" y="4056185"/>
            <a:ext cx="5718517" cy="2590800"/>
          </a:xfrm>
        </p:spPr>
        <p:txBody>
          <a:bodyPr>
            <a:normAutofit fontScale="92500"/>
          </a:bodyPr>
          <a:lstStyle/>
          <a:p>
            <a:pPr marL="0" indent="0">
              <a:buNone/>
            </a:pPr>
            <a:r>
              <a:rPr lang="en-US" dirty="0"/>
              <a:t>When the up stream fluid is at rest (u</a:t>
            </a:r>
            <a:r>
              <a:rPr lang="en-US" baseline="-25000" dirty="0"/>
              <a:t>1</a:t>
            </a:r>
            <a:r>
              <a:rPr lang="en-US" dirty="0"/>
              <a:t>=0)</a:t>
            </a:r>
          </a:p>
          <a:p>
            <a:r>
              <a:rPr lang="en-US" dirty="0"/>
              <a:t>post-shock ram energy density is equal to the post-shock thermal energy density</a:t>
            </a:r>
          </a:p>
          <a:p>
            <a:r>
              <a:rPr lang="en-US" dirty="0"/>
              <a:t>shock moves faster than u</a:t>
            </a:r>
            <a:r>
              <a:rPr lang="en-US" baseline="-25000" dirty="0"/>
              <a:t>2</a:t>
            </a:r>
            <a:r>
              <a:rPr lang="en-US" dirty="0"/>
              <a:t> by </a:t>
            </a:r>
            <a:br>
              <a:rPr lang="en-US" dirty="0"/>
            </a:br>
            <a:r>
              <a:rPr lang="en-US" dirty="0"/>
              <a:t>(</a:t>
            </a:r>
            <a:r>
              <a:rPr lang="en-US" dirty="0" err="1"/>
              <a:t>γ</a:t>
            </a:r>
            <a:r>
              <a:rPr lang="en-US" dirty="0"/>
              <a:t> +1)/2</a:t>
            </a:r>
          </a:p>
        </p:txBody>
      </p:sp>
      <p:pic>
        <p:nvPicPr>
          <p:cNvPr id="7" name="Picture 6">
            <a:extLst>
              <a:ext uri="{FF2B5EF4-FFF2-40B4-BE49-F238E27FC236}">
                <a16:creationId xmlns:a16="http://schemas.microsoft.com/office/drawing/2014/main" id="{8C8611B0-5BDC-C548-A87A-04352CD07105}"/>
              </a:ext>
            </a:extLst>
          </p:cNvPr>
          <p:cNvPicPr>
            <a:picLocks noChangeAspect="1"/>
          </p:cNvPicPr>
          <p:nvPr/>
        </p:nvPicPr>
        <p:blipFill>
          <a:blip r:embed="rId3"/>
          <a:stretch>
            <a:fillRect/>
          </a:stretch>
        </p:blipFill>
        <p:spPr>
          <a:xfrm>
            <a:off x="6946207" y="4282857"/>
            <a:ext cx="4507238" cy="745074"/>
          </a:xfrm>
          <a:prstGeom prst="rect">
            <a:avLst/>
          </a:prstGeom>
        </p:spPr>
      </p:pic>
      <p:pic>
        <p:nvPicPr>
          <p:cNvPr id="8" name="Picture 7">
            <a:extLst>
              <a:ext uri="{FF2B5EF4-FFF2-40B4-BE49-F238E27FC236}">
                <a16:creationId xmlns:a16="http://schemas.microsoft.com/office/drawing/2014/main" id="{6552F706-2408-3243-B045-AF551FF2E94F}"/>
              </a:ext>
            </a:extLst>
          </p:cNvPr>
          <p:cNvPicPr>
            <a:picLocks noChangeAspect="1"/>
          </p:cNvPicPr>
          <p:nvPr/>
        </p:nvPicPr>
        <p:blipFill>
          <a:blip r:embed="rId4"/>
          <a:stretch>
            <a:fillRect/>
          </a:stretch>
        </p:blipFill>
        <p:spPr>
          <a:xfrm>
            <a:off x="6946207" y="5351585"/>
            <a:ext cx="1970942" cy="704588"/>
          </a:xfrm>
          <a:prstGeom prst="rect">
            <a:avLst/>
          </a:prstGeom>
        </p:spPr>
      </p:pic>
    </p:spTree>
    <p:extLst>
      <p:ext uri="{BB962C8B-B14F-4D97-AF65-F5344CB8AC3E}">
        <p14:creationId xmlns:p14="http://schemas.microsoft.com/office/powerpoint/2010/main" val="709900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DA80-274B-374E-BD83-82F1051A86D1}"/>
              </a:ext>
            </a:extLst>
          </p:cNvPr>
          <p:cNvSpPr>
            <a:spLocks noGrp="1"/>
          </p:cNvSpPr>
          <p:nvPr>
            <p:ph type="title"/>
          </p:nvPr>
        </p:nvSpPr>
        <p:spPr/>
        <p:txBody>
          <a:bodyPr/>
          <a:lstStyle/>
          <a:p>
            <a:r>
              <a:rPr lang="en-US" dirty="0"/>
              <a:t>1D kJ-like pinch sim converges at stagnation with about 1um resolution</a:t>
            </a:r>
          </a:p>
        </p:txBody>
      </p:sp>
      <p:pic>
        <p:nvPicPr>
          <p:cNvPr id="5" name="Content Placeholder 4">
            <a:extLst>
              <a:ext uri="{FF2B5EF4-FFF2-40B4-BE49-F238E27FC236}">
                <a16:creationId xmlns:a16="http://schemas.microsoft.com/office/drawing/2014/main" id="{0FF51654-CFD4-3247-BC92-A0A2774ACDE6}"/>
              </a:ext>
            </a:extLst>
          </p:cNvPr>
          <p:cNvPicPr>
            <a:picLocks noGrp="1" noChangeAspect="1"/>
          </p:cNvPicPr>
          <p:nvPr>
            <p:ph idx="1"/>
          </p:nvPr>
        </p:nvPicPr>
        <p:blipFill>
          <a:blip r:embed="rId2"/>
          <a:stretch>
            <a:fillRect/>
          </a:stretch>
        </p:blipFill>
        <p:spPr>
          <a:xfrm>
            <a:off x="838200" y="2001715"/>
            <a:ext cx="10515600" cy="3999157"/>
          </a:xfrm>
        </p:spPr>
      </p:pic>
    </p:spTree>
    <p:extLst>
      <p:ext uri="{BB962C8B-B14F-4D97-AF65-F5344CB8AC3E}">
        <p14:creationId xmlns:p14="http://schemas.microsoft.com/office/powerpoint/2010/main" val="21448208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2305B9-6F22-CD49-B966-EE597C56BE79}"/>
              </a:ext>
            </a:extLst>
          </p:cNvPr>
          <p:cNvSpPr>
            <a:spLocks noGrp="1"/>
          </p:cNvSpPr>
          <p:nvPr>
            <p:ph type="title"/>
          </p:nvPr>
        </p:nvSpPr>
        <p:spPr/>
        <p:txBody>
          <a:bodyPr/>
          <a:lstStyle/>
          <a:p>
            <a:r>
              <a:rPr lang="en-US" dirty="0"/>
              <a:t>Inconsistency between </a:t>
            </a:r>
            <a:r>
              <a:rPr lang="en-US" b="1" dirty="0"/>
              <a:t>J</a:t>
            </a:r>
            <a:r>
              <a:rPr lang="en-US" dirty="0"/>
              <a:t> from output and ∇×</a:t>
            </a:r>
            <a:r>
              <a:rPr lang="en-US" b="1" dirty="0"/>
              <a:t>B</a:t>
            </a:r>
          </a:p>
        </p:txBody>
      </p:sp>
      <p:sp>
        <p:nvSpPr>
          <p:cNvPr id="5" name="Text Placeholder 4">
            <a:extLst>
              <a:ext uri="{FF2B5EF4-FFF2-40B4-BE49-F238E27FC236}">
                <a16:creationId xmlns:a16="http://schemas.microsoft.com/office/drawing/2014/main" id="{D1D12048-274A-7443-8F12-3B01E3784E45}"/>
              </a:ext>
            </a:extLst>
          </p:cNvPr>
          <p:cNvSpPr>
            <a:spLocks noGrp="1"/>
          </p:cNvSpPr>
          <p:nvPr>
            <p:ph type="body" idx="1"/>
          </p:nvPr>
        </p:nvSpPr>
        <p:spPr>
          <a:xfrm>
            <a:off x="839788" y="1681163"/>
            <a:ext cx="5157787" cy="486304"/>
          </a:xfrm>
        </p:spPr>
        <p:txBody>
          <a:bodyPr/>
          <a:lstStyle/>
          <a:p>
            <a:pPr algn="ctr"/>
            <a:r>
              <a:rPr lang="en-US" dirty="0"/>
              <a:t>Medium resolution (</a:t>
            </a:r>
            <a:r>
              <a:rPr lang="en-US" dirty="0" err="1"/>
              <a:t>nr</a:t>
            </a:r>
            <a:r>
              <a:rPr lang="en-US" dirty="0"/>
              <a:t>=1500)</a:t>
            </a:r>
          </a:p>
        </p:txBody>
      </p:sp>
      <p:sp>
        <p:nvSpPr>
          <p:cNvPr id="7" name="Text Placeholder 6">
            <a:extLst>
              <a:ext uri="{FF2B5EF4-FFF2-40B4-BE49-F238E27FC236}">
                <a16:creationId xmlns:a16="http://schemas.microsoft.com/office/drawing/2014/main" id="{75F9A8E0-F7C8-344A-8B3B-F9FE887ACED2}"/>
              </a:ext>
            </a:extLst>
          </p:cNvPr>
          <p:cNvSpPr>
            <a:spLocks noGrp="1"/>
          </p:cNvSpPr>
          <p:nvPr>
            <p:ph type="body" sz="quarter" idx="3"/>
          </p:nvPr>
        </p:nvSpPr>
        <p:spPr>
          <a:xfrm>
            <a:off x="6172200" y="1681163"/>
            <a:ext cx="5183188" cy="486304"/>
          </a:xfrm>
        </p:spPr>
        <p:txBody>
          <a:bodyPr/>
          <a:lstStyle/>
          <a:p>
            <a:pPr algn="ctr"/>
            <a:r>
              <a:rPr lang="en-US" dirty="0"/>
              <a:t>High resolution (</a:t>
            </a:r>
            <a:r>
              <a:rPr lang="en-US" dirty="0" err="1"/>
              <a:t>nr</a:t>
            </a:r>
            <a:r>
              <a:rPr lang="en-US" dirty="0"/>
              <a:t>=12000)</a:t>
            </a:r>
          </a:p>
        </p:txBody>
      </p:sp>
      <p:pic>
        <p:nvPicPr>
          <p:cNvPr id="12" name="Content Placeholder 11">
            <a:extLst>
              <a:ext uri="{FF2B5EF4-FFF2-40B4-BE49-F238E27FC236}">
                <a16:creationId xmlns:a16="http://schemas.microsoft.com/office/drawing/2014/main" id="{A34823E3-7019-B040-8A0E-A8D689CFE3DF}"/>
              </a:ext>
            </a:extLst>
          </p:cNvPr>
          <p:cNvPicPr>
            <a:picLocks noGrp="1" noChangeAspect="1"/>
          </p:cNvPicPr>
          <p:nvPr>
            <p:ph sz="quarter" idx="4"/>
          </p:nvPr>
        </p:nvPicPr>
        <p:blipFill>
          <a:blip r:embed="rId2"/>
          <a:stretch>
            <a:fillRect/>
          </a:stretch>
        </p:blipFill>
        <p:spPr>
          <a:xfrm>
            <a:off x="6295686" y="2486928"/>
            <a:ext cx="5310143" cy="4173692"/>
          </a:xfrm>
        </p:spPr>
      </p:pic>
      <p:pic>
        <p:nvPicPr>
          <p:cNvPr id="16" name="Content Placeholder 15">
            <a:extLst>
              <a:ext uri="{FF2B5EF4-FFF2-40B4-BE49-F238E27FC236}">
                <a16:creationId xmlns:a16="http://schemas.microsoft.com/office/drawing/2014/main" id="{8E99C605-DB2D-0D43-A922-F1075FB3ECA0}"/>
              </a:ext>
            </a:extLst>
          </p:cNvPr>
          <p:cNvPicPr>
            <a:picLocks noGrp="1" noChangeAspect="1"/>
          </p:cNvPicPr>
          <p:nvPr>
            <p:ph sz="half" idx="2"/>
          </p:nvPr>
        </p:nvPicPr>
        <p:blipFill>
          <a:blip r:embed="rId3"/>
          <a:stretch>
            <a:fillRect/>
          </a:stretch>
        </p:blipFill>
        <p:spPr>
          <a:xfrm>
            <a:off x="667588" y="2471581"/>
            <a:ext cx="5228728" cy="4189039"/>
          </a:xfrm>
        </p:spPr>
      </p:pic>
    </p:spTree>
    <p:extLst>
      <p:ext uri="{BB962C8B-B14F-4D97-AF65-F5344CB8AC3E}">
        <p14:creationId xmlns:p14="http://schemas.microsoft.com/office/powerpoint/2010/main" val="348088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DA80-274B-374E-BD83-82F1051A86D1}"/>
              </a:ext>
            </a:extLst>
          </p:cNvPr>
          <p:cNvSpPr>
            <a:spLocks noGrp="1"/>
          </p:cNvSpPr>
          <p:nvPr>
            <p:ph type="title"/>
          </p:nvPr>
        </p:nvSpPr>
        <p:spPr>
          <a:xfrm>
            <a:off x="838200" y="365125"/>
            <a:ext cx="11006470" cy="1304187"/>
          </a:xfrm>
        </p:spPr>
        <p:txBody>
          <a:bodyPr>
            <a:normAutofit/>
          </a:bodyPr>
          <a:lstStyle/>
          <a:p>
            <a:r>
              <a:rPr lang="en-US" dirty="0"/>
              <a:t>1D kJ-like pinch sim converges at stagnation with about 10um resolution </a:t>
            </a:r>
            <a:r>
              <a:rPr lang="en-US"/>
              <a:t>using latest </a:t>
            </a:r>
            <a:r>
              <a:rPr lang="en-US" dirty="0"/>
              <a:t>Chicago</a:t>
            </a:r>
          </a:p>
        </p:txBody>
      </p:sp>
      <p:pic>
        <p:nvPicPr>
          <p:cNvPr id="6" name="Content Placeholder 5">
            <a:extLst>
              <a:ext uri="{FF2B5EF4-FFF2-40B4-BE49-F238E27FC236}">
                <a16:creationId xmlns:a16="http://schemas.microsoft.com/office/drawing/2014/main" id="{48717A66-B41C-EF4D-B66A-9FECCF661DB3}"/>
              </a:ext>
            </a:extLst>
          </p:cNvPr>
          <p:cNvPicPr>
            <a:picLocks noGrp="1" noChangeAspect="1"/>
          </p:cNvPicPr>
          <p:nvPr>
            <p:ph idx="1"/>
          </p:nvPr>
        </p:nvPicPr>
        <p:blipFill>
          <a:blip r:embed="rId2"/>
          <a:stretch>
            <a:fillRect/>
          </a:stretch>
        </p:blipFill>
        <p:spPr>
          <a:xfrm>
            <a:off x="1051737" y="1988288"/>
            <a:ext cx="10188764" cy="3947083"/>
          </a:xfrm>
        </p:spPr>
      </p:pic>
      <p:sp>
        <p:nvSpPr>
          <p:cNvPr id="7" name="TextBox 6">
            <a:extLst>
              <a:ext uri="{FF2B5EF4-FFF2-40B4-BE49-F238E27FC236}">
                <a16:creationId xmlns:a16="http://schemas.microsoft.com/office/drawing/2014/main" id="{ECCD3BC9-F326-9E4E-A0DB-009B205C859D}"/>
              </a:ext>
            </a:extLst>
          </p:cNvPr>
          <p:cNvSpPr txBox="1"/>
          <p:nvPr/>
        </p:nvSpPr>
        <p:spPr>
          <a:xfrm>
            <a:off x="404038" y="6230679"/>
            <a:ext cx="11079125" cy="369332"/>
          </a:xfrm>
          <a:prstGeom prst="rect">
            <a:avLst/>
          </a:prstGeom>
          <a:noFill/>
        </p:spPr>
        <p:txBody>
          <a:bodyPr wrap="square" rtlCol="0">
            <a:spAutoFit/>
          </a:bodyPr>
          <a:lstStyle/>
          <a:p>
            <a:r>
              <a:rPr lang="en-US" dirty="0"/>
              <a:t>* Net energy probe </a:t>
            </a:r>
            <a:r>
              <a:rPr lang="en-US"/>
              <a:t>seems too large?</a:t>
            </a:r>
            <a:endParaRPr lang="en-US" dirty="0"/>
          </a:p>
        </p:txBody>
      </p:sp>
    </p:spTree>
    <p:extLst>
      <p:ext uri="{BB962C8B-B14F-4D97-AF65-F5344CB8AC3E}">
        <p14:creationId xmlns:p14="http://schemas.microsoft.com/office/powerpoint/2010/main" val="503025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pf1Ddensity.mp4">
            <a:hlinkClick r:id="" action="ppaction://media"/>
            <a:extLst>
              <a:ext uri="{FF2B5EF4-FFF2-40B4-BE49-F238E27FC236}">
                <a16:creationId xmlns:a16="http://schemas.microsoft.com/office/drawing/2014/main" id="{6C985E21-5BF8-5645-A2D4-1782FD43CC7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9464" y="1690688"/>
            <a:ext cx="10515600" cy="3452812"/>
          </a:xfrm>
        </p:spPr>
      </p:pic>
      <p:sp>
        <p:nvSpPr>
          <p:cNvPr id="2" name="Title 1">
            <a:extLst>
              <a:ext uri="{FF2B5EF4-FFF2-40B4-BE49-F238E27FC236}">
                <a16:creationId xmlns:a16="http://schemas.microsoft.com/office/drawing/2014/main" id="{23559C58-B09E-DA4B-86CD-208646B954EF}"/>
              </a:ext>
            </a:extLst>
          </p:cNvPr>
          <p:cNvSpPr>
            <a:spLocks noGrp="1"/>
          </p:cNvSpPr>
          <p:nvPr>
            <p:ph type="title"/>
          </p:nvPr>
        </p:nvSpPr>
        <p:spPr/>
        <p:txBody>
          <a:bodyPr/>
          <a:lstStyle/>
          <a:p>
            <a:r>
              <a:rPr lang="en-US" dirty="0"/>
              <a:t>New Chicago works much better. Why?</a:t>
            </a:r>
          </a:p>
        </p:txBody>
      </p:sp>
      <p:sp>
        <p:nvSpPr>
          <p:cNvPr id="9" name="TextBox 8">
            <a:extLst>
              <a:ext uri="{FF2B5EF4-FFF2-40B4-BE49-F238E27FC236}">
                <a16:creationId xmlns:a16="http://schemas.microsoft.com/office/drawing/2014/main" id="{E8336C42-2233-7B4F-BEB5-46D2D1047B13}"/>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=3000, dx = 5 um,  </a:t>
            </a:r>
            <a:r>
              <a:rPr lang="en-US" b="1" dirty="0" err="1"/>
              <a:t>dt</a:t>
            </a:r>
            <a:r>
              <a:rPr lang="en-US" b="1" dirty="0"/>
              <a:t> = 5.0e-3 ns, </a:t>
            </a:r>
            <a:r>
              <a:rPr lang="en-US" dirty="0" err="1"/>
              <a:t>cfl</a:t>
            </a:r>
            <a:r>
              <a:rPr lang="en-US" dirty="0"/>
              <a:t> </a:t>
            </a:r>
            <a:r>
              <a:rPr lang="en-US" dirty="0" err="1"/>
              <a:t>dt</a:t>
            </a:r>
            <a:r>
              <a:rPr lang="en-US" dirty="0"/>
              <a:t> = dx/u0 = 0.053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64948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pf1Ddensity.mp4">
            <a:hlinkClick r:id="" action="ppaction://media"/>
            <a:extLst>
              <a:ext uri="{FF2B5EF4-FFF2-40B4-BE49-F238E27FC236}">
                <a16:creationId xmlns:a16="http://schemas.microsoft.com/office/drawing/2014/main" id="{E9E71407-E120-D24B-B53A-C75A152B68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2" name="Title 1">
            <a:extLst>
              <a:ext uri="{FF2B5EF4-FFF2-40B4-BE49-F238E27FC236}">
                <a16:creationId xmlns:a16="http://schemas.microsoft.com/office/drawing/2014/main" id="{23559C58-B09E-DA4B-86CD-208646B954EF}"/>
              </a:ext>
            </a:extLst>
          </p:cNvPr>
          <p:cNvSpPr>
            <a:spLocks noGrp="1"/>
          </p:cNvSpPr>
          <p:nvPr>
            <p:ph type="title"/>
          </p:nvPr>
        </p:nvSpPr>
        <p:spPr/>
        <p:txBody>
          <a:bodyPr/>
          <a:lstStyle/>
          <a:p>
            <a:r>
              <a:rPr lang="en-US" dirty="0"/>
              <a:t>New Chicago works much better. Why?</a:t>
            </a:r>
          </a:p>
        </p:txBody>
      </p:sp>
      <p:sp>
        <p:nvSpPr>
          <p:cNvPr id="9" name="TextBox 8">
            <a:extLst>
              <a:ext uri="{FF2B5EF4-FFF2-40B4-BE49-F238E27FC236}">
                <a16:creationId xmlns:a16="http://schemas.microsoft.com/office/drawing/2014/main" id="{E8336C42-2233-7B4F-BEB5-46D2D1047B13}"/>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=300, dx = 50 um,  </a:t>
            </a:r>
            <a:r>
              <a:rPr lang="en-US" b="1" dirty="0" err="1"/>
              <a:t>dt</a:t>
            </a:r>
            <a:r>
              <a:rPr lang="en-US" b="1" dirty="0"/>
              <a:t> = 1.0e-2 ns, </a:t>
            </a:r>
            <a:r>
              <a:rPr lang="en-US" dirty="0" err="1"/>
              <a:t>cfl</a:t>
            </a:r>
            <a:r>
              <a:rPr lang="en-US" dirty="0"/>
              <a:t> </a:t>
            </a:r>
            <a:r>
              <a:rPr lang="en-US" dirty="0" err="1"/>
              <a:t>dt</a:t>
            </a:r>
            <a:r>
              <a:rPr lang="en-US" dirty="0"/>
              <a:t> = dx/u0 = 0.53 ns</a:t>
            </a:r>
            <a:endParaRPr lang="en-US" b="1" dirty="0"/>
          </a:p>
          <a:p>
            <a:pPr marL="285750" indent="-285750">
              <a:buFont typeface="Arial" panose="020B0604020202020204" pitchFamily="34" charset="0"/>
              <a:buChar char="•"/>
            </a:pPr>
            <a:r>
              <a:rPr lang="en-US" b="1" dirty="0" err="1"/>
              <a:t>eulerian_filtering_parameter</a:t>
            </a:r>
            <a:r>
              <a:rPr lang="en-US" b="1" dirty="0"/>
              <a:t> = 0.05, </a:t>
            </a:r>
            <a:r>
              <a:rPr lang="en-US" b="1" dirty="0" err="1"/>
              <a:t>viscosity_coefficient</a:t>
            </a:r>
            <a:r>
              <a:rPr lang="en-US" b="1" dirty="0"/>
              <a:t> = 0.005</a:t>
            </a:r>
            <a:endParaRPr lang="en-US" dirty="0"/>
          </a:p>
        </p:txBody>
      </p:sp>
    </p:spTree>
    <p:extLst>
      <p:ext uri="{BB962C8B-B14F-4D97-AF65-F5344CB8AC3E}">
        <p14:creationId xmlns:p14="http://schemas.microsoft.com/office/powerpoint/2010/main" val="33132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pf1Ddensity.mp4">
            <a:hlinkClick r:id="" action="ppaction://media"/>
            <a:extLst>
              <a:ext uri="{FF2B5EF4-FFF2-40B4-BE49-F238E27FC236}">
                <a16:creationId xmlns:a16="http://schemas.microsoft.com/office/drawing/2014/main" id="{E9E71407-E120-D24B-B53A-C75A152B68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2" name="Title 1">
            <a:extLst>
              <a:ext uri="{FF2B5EF4-FFF2-40B4-BE49-F238E27FC236}">
                <a16:creationId xmlns:a16="http://schemas.microsoft.com/office/drawing/2014/main" id="{23559C58-B09E-DA4B-86CD-208646B954EF}"/>
              </a:ext>
            </a:extLst>
          </p:cNvPr>
          <p:cNvSpPr>
            <a:spLocks noGrp="1"/>
          </p:cNvSpPr>
          <p:nvPr>
            <p:ph type="title"/>
          </p:nvPr>
        </p:nvSpPr>
        <p:spPr/>
        <p:txBody>
          <a:bodyPr/>
          <a:lstStyle/>
          <a:p>
            <a:r>
              <a:rPr lang="en-US" dirty="0"/>
              <a:t>New Chicago works much better. Why?</a:t>
            </a:r>
          </a:p>
        </p:txBody>
      </p:sp>
      <p:sp>
        <p:nvSpPr>
          <p:cNvPr id="9" name="TextBox 8">
            <a:extLst>
              <a:ext uri="{FF2B5EF4-FFF2-40B4-BE49-F238E27FC236}">
                <a16:creationId xmlns:a16="http://schemas.microsoft.com/office/drawing/2014/main" id="{E8336C42-2233-7B4F-BEB5-46D2D1047B13}"/>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=900, dx = 16.67 um,  </a:t>
            </a:r>
            <a:r>
              <a:rPr lang="en-US" b="1" dirty="0" err="1"/>
              <a:t>dt</a:t>
            </a:r>
            <a:r>
              <a:rPr lang="en-US" b="1" dirty="0"/>
              <a:t> = 1.0e-2 ns, </a:t>
            </a:r>
            <a:r>
              <a:rPr lang="en-US" dirty="0" err="1"/>
              <a:t>cfl</a:t>
            </a:r>
            <a:r>
              <a:rPr lang="en-US" dirty="0"/>
              <a:t> </a:t>
            </a:r>
            <a:r>
              <a:rPr lang="en-US" dirty="0" err="1"/>
              <a:t>dt</a:t>
            </a:r>
            <a:r>
              <a:rPr lang="en-US" dirty="0"/>
              <a:t> = dx/u0 </a:t>
            </a:r>
            <a:r>
              <a:rPr lang="en-US"/>
              <a:t>= 0.18 </a:t>
            </a:r>
            <a:r>
              <a:rPr lang="en-US" dirty="0"/>
              <a:t>ns</a:t>
            </a:r>
            <a:endParaRPr lang="en-US" b="1" dirty="0"/>
          </a:p>
          <a:p>
            <a:pPr marL="285750" indent="-285750">
              <a:buFont typeface="Arial" panose="020B0604020202020204" pitchFamily="34" charset="0"/>
              <a:buChar char="•"/>
            </a:pPr>
            <a:r>
              <a:rPr lang="en-US" b="1" dirty="0" err="1"/>
              <a:t>eulerian_filtering_parameter</a:t>
            </a:r>
            <a:r>
              <a:rPr lang="en-US" b="1" dirty="0"/>
              <a:t> = 0.05, </a:t>
            </a:r>
            <a:r>
              <a:rPr lang="en-US" b="1" dirty="0" err="1"/>
              <a:t>viscosity_coefficient</a:t>
            </a:r>
            <a:r>
              <a:rPr lang="en-US" b="1" dirty="0"/>
              <a:t> = 0.005</a:t>
            </a:r>
            <a:endParaRPr lang="en-US" dirty="0"/>
          </a:p>
        </p:txBody>
      </p:sp>
    </p:spTree>
    <p:extLst>
      <p:ext uri="{BB962C8B-B14F-4D97-AF65-F5344CB8AC3E}">
        <p14:creationId xmlns:p14="http://schemas.microsoft.com/office/powerpoint/2010/main" val="284904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236D-8491-314D-B634-A92D18D700CE}"/>
              </a:ext>
            </a:extLst>
          </p:cNvPr>
          <p:cNvSpPr>
            <a:spLocks noGrp="1"/>
          </p:cNvSpPr>
          <p:nvPr>
            <p:ph type="title"/>
          </p:nvPr>
        </p:nvSpPr>
        <p:spPr/>
        <p:txBody>
          <a:bodyPr/>
          <a:lstStyle/>
          <a:p>
            <a:r>
              <a:rPr lang="en-US" dirty="0"/>
              <a:t>Entropy increase across shock</a:t>
            </a:r>
          </a:p>
        </p:txBody>
      </p:sp>
      <p:sp>
        <p:nvSpPr>
          <p:cNvPr id="3" name="Content Placeholder 2">
            <a:extLst>
              <a:ext uri="{FF2B5EF4-FFF2-40B4-BE49-F238E27FC236}">
                <a16:creationId xmlns:a16="http://schemas.microsoft.com/office/drawing/2014/main" id="{0D2EE46C-8541-CC4E-A2A2-A1425B58D42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79857376-1DA7-924C-8558-EE6D6560293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9822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83EE-F372-594B-928C-D76D68793CD9}"/>
              </a:ext>
            </a:extLst>
          </p:cNvPr>
          <p:cNvSpPr>
            <a:spLocks noGrp="1"/>
          </p:cNvSpPr>
          <p:nvPr>
            <p:ph type="title"/>
          </p:nvPr>
        </p:nvSpPr>
        <p:spPr/>
        <p:txBody>
          <a:bodyPr/>
          <a:lstStyle/>
          <a:p>
            <a:r>
              <a:rPr lang="en-US" dirty="0"/>
              <a:t>1D ideal MHD Equations (B normal to U)</a:t>
            </a:r>
          </a:p>
        </p:txBody>
      </p:sp>
      <p:pic>
        <p:nvPicPr>
          <p:cNvPr id="6" name="Content Placeholder 5">
            <a:extLst>
              <a:ext uri="{FF2B5EF4-FFF2-40B4-BE49-F238E27FC236}">
                <a16:creationId xmlns:a16="http://schemas.microsoft.com/office/drawing/2014/main" id="{AD332178-7551-4C40-8D5D-25FBBE74BD4D}"/>
              </a:ext>
            </a:extLst>
          </p:cNvPr>
          <p:cNvPicPr>
            <a:picLocks noGrp="1" noChangeAspect="1"/>
          </p:cNvPicPr>
          <p:nvPr>
            <p:ph idx="1"/>
          </p:nvPr>
        </p:nvPicPr>
        <p:blipFill>
          <a:blip r:embed="rId2"/>
          <a:stretch>
            <a:fillRect/>
          </a:stretch>
        </p:blipFill>
        <p:spPr>
          <a:xfrm>
            <a:off x="1570894" y="1690688"/>
            <a:ext cx="8698522" cy="4853287"/>
          </a:xfrm>
          <a:prstGeom prst="rect">
            <a:avLst/>
          </a:prstGeom>
        </p:spPr>
      </p:pic>
    </p:spTree>
    <p:extLst>
      <p:ext uri="{BB962C8B-B14F-4D97-AF65-F5344CB8AC3E}">
        <p14:creationId xmlns:p14="http://schemas.microsoft.com/office/powerpoint/2010/main" val="2040357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9785</TotalTime>
  <Words>3503</Words>
  <Application>Microsoft Macintosh PowerPoint</Application>
  <PresentationFormat>Widescreen</PresentationFormat>
  <Paragraphs>312</Paragraphs>
  <Slides>75</Slides>
  <Notes>0</Notes>
  <HiddenSlides>0</HiddenSlides>
  <MMClips>28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1D MHD shocks</vt:lpstr>
      <vt:lpstr>Schematic of basic 1D hydrodynamic shock</vt:lpstr>
      <vt:lpstr>1D Euler Equations</vt:lpstr>
      <vt:lpstr>Jump conditions</vt:lpstr>
      <vt:lpstr>Reduced Expressions and expression for density ratio</vt:lpstr>
      <vt:lpstr>Shock speed and downstream speed</vt:lpstr>
      <vt:lpstr>Summary of strong shock (P2&gt;&gt;P1) expressions</vt:lpstr>
      <vt:lpstr>Entropy increase across shock</vt:lpstr>
      <vt:lpstr>1D ideal MHD Equations (B normal to U)</vt:lpstr>
      <vt:lpstr>Magnetic piston driven shocks in 1D MHD are the same as 1D Euler for small skin depth</vt:lpstr>
      <vt:lpstr>Magnetic piston diagram (lab frame, u1=0)</vt:lpstr>
      <vt:lpstr>2-fluid model: quasi-neutral, inertia-less electrons, and negligible viscosity and heat flux (except in shock front)</vt:lpstr>
      <vt:lpstr>2-Temp MHD model: Same as before, just rearranged some terms/equations</vt:lpstr>
      <vt:lpstr>1D simplifications:</vt:lpstr>
      <vt:lpstr>1D MHD Shock in Cartesian at 1MA/3Torr/3cm</vt:lpstr>
      <vt:lpstr>Stagnation occurs at x=R/10 in Cartesian</vt:lpstr>
      <vt:lpstr>Rate of Energy input into magnetic field is the same as rate of energy input into plasma for small skin layer</vt:lpstr>
      <vt:lpstr>thermal energy at stagnation equals energy stored in magnetic field</vt:lpstr>
      <vt:lpstr>Average temperate at stagnation is what formula predicts</vt:lpstr>
      <vt:lpstr>Pressure increase by factor of 6 at stagnation</vt:lpstr>
      <vt:lpstr>1D MHD Shock in Cylindrical at 1MA/3Torr/3cm</vt:lpstr>
      <vt:lpstr>Stagnation occurs at r/R = 0.13 in cylindrical</vt:lpstr>
      <vt:lpstr>Rate of Energy input into magnetic field is the same as rate of energy input into plasma for small skin layer even for cylindrical</vt:lpstr>
      <vt:lpstr>Example B𝜃 from 1MA/3Torr/3cm run</vt:lpstr>
      <vt:lpstr>Thermal energy in pinch at stagnation equals energy stored in magnetic field</vt:lpstr>
      <vt:lpstr>1D model gives average temperature at stagnation in terms of energy per unit length in magnetic field, particles per unit length, and adiabatic coefficient</vt:lpstr>
      <vt:lpstr>Useful form of equation</vt:lpstr>
      <vt:lpstr>Pressure profiles at stagnation from 1MA/3Torr/3cm run in cylindrical matches that from formula</vt:lpstr>
      <vt:lpstr>Ion temperature on axis at stagnation is about 4 times higher than &lt;Ti+Te&gt;/2</vt:lpstr>
      <vt:lpstr>On-axis ion temperature actually peaks a little later than stagnation</vt:lpstr>
      <vt:lpstr>Results are similar at 200kA/1.5Torr/1.5cm</vt:lpstr>
      <vt:lpstr>Global energy from MJ and kJ sims show magnetic field energy equals thermal energy at stagnation</vt:lpstr>
      <vt:lpstr>r-weighted energy densities at stagnation have same area</vt:lpstr>
      <vt:lpstr>Ion-ion mean free path becomes comparable to shock-front position at about 1mm from axis in  kJ-like sim</vt:lpstr>
      <vt:lpstr>Ion-ion mean free path becomes comparable to shock-front position at about 5mm from axis in  MJ-like sim</vt:lpstr>
      <vt:lpstr>Comparing Theory by Potter (1978) with simulation for piston and shock front speed and position</vt:lpstr>
      <vt:lpstr>Comparing Theory by Piriz (2015) with simulation for piston and shock front speed and position</vt:lpstr>
      <vt:lpstr>Piriz vs Piriz with fix to piston acceleration</vt:lpstr>
      <vt:lpstr>Density profile when shock reaches axis from Potter matches well with simulation, while Piriz profiles don’t even conserve mass properly.</vt:lpstr>
      <vt:lpstr>Overview of Potter and Piriz models for shock and piston positions</vt:lpstr>
      <vt:lpstr>Piriz’s model for fluid velocity in shocked plasma</vt:lpstr>
      <vt:lpstr>1D dynamic pinch in planar geometry using Chicago’s Eulerian fluid model</vt:lpstr>
      <vt:lpstr>1D dynamic pinch sims with Chicago Eulerian fluid model in planar geometry</vt:lpstr>
      <vt:lpstr>Simulation using standard fluid parameters gives way too much energy in the plasma and bad oscillations</vt:lpstr>
      <vt:lpstr>Bad oscillations go away with increasing eulerian_filtering_parameter, but energy conservation still bad</vt:lpstr>
      <vt:lpstr>Energy conservation gets better with increasing grid resolution for 300 cells to 900 cells</vt:lpstr>
      <vt:lpstr>Too much smoothing with efp=0.1 and time step decreased from 1.0e-2ns to 1.0e-3ns</vt:lpstr>
      <vt:lpstr>Smoothing back to normal with efp also lowered by order of magnitude, but decreasing time step doesn’t improve energy conservation</vt:lpstr>
      <vt:lpstr>Also played with viscosity_coefficient.  Saw no improvement, just another way to smooth</vt:lpstr>
      <vt:lpstr>Energy conservation gets better by increasing grid resolution again from nx=900 to nx=1800</vt:lpstr>
      <vt:lpstr>Energy conservation gets better by increasing grid resolution again from nx=1800 to nx=3000</vt:lpstr>
      <vt:lpstr>Energy conservation gets better by increasing grid resolution again from nx=3000 to nx=6000</vt:lpstr>
      <vt:lpstr>Energy conservation gets better by increasing grid resolution again from nx=6000 to nx=12000</vt:lpstr>
      <vt:lpstr>Net energy goes down with increasing grid resolution</vt:lpstr>
      <vt:lpstr>Stagnation pressure and pinch time approaches expected values for high resolution</vt:lpstr>
      <vt:lpstr>Why do I need such high resolution?</vt:lpstr>
      <vt:lpstr>First test in cylindrical cords with nr=3000</vt:lpstr>
      <vt:lpstr>Adding viscosity gets rid of jagged stuff</vt:lpstr>
      <vt:lpstr>Increasing viscosity further causes too much smoothing and doesn’t improve energy conservation</vt:lpstr>
      <vt:lpstr>Things get better with increasing grid cells from 3000 to 6000</vt:lpstr>
      <vt:lpstr>6000  12000 (getting warmer)</vt:lpstr>
      <vt:lpstr>12000  24000 (getting hot)</vt:lpstr>
      <vt:lpstr>1D shock test in cyl cords using kJ params</vt:lpstr>
      <vt:lpstr>150 grid cells (100 um) is horrible for kJ</vt:lpstr>
      <vt:lpstr>1500 grid cells is decent for kJ</vt:lpstr>
      <vt:lpstr>3000 grid cells is better for kJ</vt:lpstr>
      <vt:lpstr>6000 grid cells is good for kJ</vt:lpstr>
      <vt:lpstr>6000 grid cells using nonlLTE for kJ</vt:lpstr>
      <vt:lpstr>12000 grid cells is really good for kJ</vt:lpstr>
      <vt:lpstr>1D kJ-like pinch sim converges at stagnation with about 1um resolution</vt:lpstr>
      <vt:lpstr>Inconsistency between J from output and ∇×B</vt:lpstr>
      <vt:lpstr>1D kJ-like pinch sim converges at stagnation with about 10um resolution using latest Chicago</vt:lpstr>
      <vt:lpstr>New Chicago works much better. Why?</vt:lpstr>
      <vt:lpstr>New Chicago works much better. Why?</vt:lpstr>
      <vt:lpstr>New Chicago works much better. Why?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 MHD shocks</dc:title>
  <dc:creator>Angus, Justin Ray</dc:creator>
  <cp:lastModifiedBy>Angus, Justin Ray</cp:lastModifiedBy>
  <cp:revision>250</cp:revision>
  <dcterms:created xsi:type="dcterms:W3CDTF">2018-07-26T17:01:43Z</dcterms:created>
  <dcterms:modified xsi:type="dcterms:W3CDTF">2019-05-15T16:58:15Z</dcterms:modified>
</cp:coreProperties>
</file>